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2" r:id="rId6"/>
    <p:sldId id="264" r:id="rId7"/>
    <p:sldId id="258" r:id="rId8"/>
    <p:sldId id="259" r:id="rId9"/>
    <p:sldId id="263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3024-2C2D-4C5D-8ACD-CE55EA28312F}" type="datetimeFigureOut">
              <a:rPr lang="sk-SK" smtClean="0"/>
              <a:t>14.1.2015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10A6-390C-40C7-B62C-C9B0E2281B5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iki/Predseda_vl%C3%A1dy" TargetMode="External"/><Relationship Id="rId13" Type="http://schemas.openxmlformats.org/officeDocument/2006/relationships/hyperlink" Target="http://sk.wikipedia.org/wiki/Rumunsko" TargetMode="External"/><Relationship Id="rId18" Type="http://schemas.openxmlformats.org/officeDocument/2006/relationships/hyperlink" Target="http://sk.wikipedia.org/wiki/Zoznam_%C5%A1t%C3%A1tov_pod%C4%BEa_rozlohy" TargetMode="External"/><Relationship Id="rId26" Type="http://schemas.openxmlformats.org/officeDocument/2006/relationships/hyperlink" Target="http://sk.wikipedia.org/wiki/Zoznam_%C5%A1t%C3%A1tov_pod%C4%BEa_HDP_na_hlavu_v_parite_k%C3%BApnej_sily" TargetMode="External"/><Relationship Id="rId3" Type="http://schemas.openxmlformats.org/officeDocument/2006/relationships/hyperlink" Target="http://sk.wikipedia.org/wiki/Sofia" TargetMode="External"/><Relationship Id="rId21" Type="http://schemas.openxmlformats.org/officeDocument/2006/relationships/hyperlink" Target="http://sk.wikipedia.org/wiki/Hustota_obyvate%C4%BEstva" TargetMode="External"/><Relationship Id="rId7" Type="http://schemas.openxmlformats.org/officeDocument/2006/relationships/hyperlink" Target="http://sk.wikipedia.org/wiki/Prezident" TargetMode="External"/><Relationship Id="rId12" Type="http://schemas.openxmlformats.org/officeDocument/2006/relationships/hyperlink" Target="http://sk.wikipedia.org/wiki/681" TargetMode="External"/><Relationship Id="rId17" Type="http://schemas.openxmlformats.org/officeDocument/2006/relationships/hyperlink" Target="http://sk.wikipedia.org/wiki/Turecko" TargetMode="External"/><Relationship Id="rId25" Type="http://schemas.openxmlformats.org/officeDocument/2006/relationships/hyperlink" Target="http://sk.wikipedia.org/wiki/Zoznam_%C5%A1t%C3%A1tov_pod%C4%BEa_HDP" TargetMode="External"/><Relationship Id="rId2" Type="http://schemas.openxmlformats.org/officeDocument/2006/relationships/hyperlink" Target="http://sk.wikipedia.org/wiki/Zoznam_hlavn%C3%BDch_miest" TargetMode="External"/><Relationship Id="rId16" Type="http://schemas.openxmlformats.org/officeDocument/2006/relationships/hyperlink" Target="http://sk.wikipedia.org/wiki/Gr%C3%A9cko" TargetMode="External"/><Relationship Id="rId20" Type="http://schemas.openxmlformats.org/officeDocument/2006/relationships/hyperlink" Target="http://sk.wikipedia.org/wiki/2007" TargetMode="Externa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Zoznam_%C5%A1t%C3%A1tov_pod%C4%BEa_%C5%A1t%C3%A1tneho_zriadenia" TargetMode="External"/><Relationship Id="rId11" Type="http://schemas.openxmlformats.org/officeDocument/2006/relationships/hyperlink" Target="http://sk.wikipedia.org/w/index.php?title=Plamen_Ore%C5%A1arski&amp;action=edit&amp;redlink=1" TargetMode="External"/><Relationship Id="rId24" Type="http://schemas.openxmlformats.org/officeDocument/2006/relationships/hyperlink" Target="http://sk.wikipedia.org/wiki/2011" TargetMode="External"/><Relationship Id="rId5" Type="http://schemas.openxmlformats.org/officeDocument/2006/relationships/hyperlink" Target="http://sk.wikipedia.org/wiki/Bulhar%C4%8Dina" TargetMode="External"/><Relationship Id="rId15" Type="http://schemas.openxmlformats.org/officeDocument/2006/relationships/hyperlink" Target="http://sk.wikipedia.org/wiki/Maced%C3%B3nsko" TargetMode="External"/><Relationship Id="rId23" Type="http://schemas.openxmlformats.org/officeDocument/2006/relationships/hyperlink" Target="http://sk.wikipedia.org/wiki/Hrub%C3%BD_dom%C3%A1ci_produkt" TargetMode="External"/><Relationship Id="rId28" Type="http://schemas.openxmlformats.org/officeDocument/2006/relationships/hyperlink" Target="http://sk.wikipedia.org/wiki/Bulharsk%C3%BD_lev" TargetMode="External"/><Relationship Id="rId10" Type="http://schemas.openxmlformats.org/officeDocument/2006/relationships/hyperlink" Target="http://sk.wikipedia.org/w/index.php?title=Rosen_Plevneliev&amp;action=edit&amp;redlink=1" TargetMode="External"/><Relationship Id="rId19" Type="http://schemas.openxmlformats.org/officeDocument/2006/relationships/hyperlink" Target="http://sk.wikipedia.org/wiki/Zoznam_%C5%A1t%C3%A1tov_pod%C4%BEa_po%C4%8Dtu_obyvate%C4%BEov" TargetMode="External"/><Relationship Id="rId4" Type="http://schemas.openxmlformats.org/officeDocument/2006/relationships/hyperlink" Target="http://sk.wikipedia.org/wiki/%C3%9Aradn%C3%BD_jazyk" TargetMode="External"/><Relationship Id="rId9" Type="http://schemas.openxmlformats.org/officeDocument/2006/relationships/hyperlink" Target="http://sk.wikipedia.org/wiki/Republika" TargetMode="External"/><Relationship Id="rId14" Type="http://schemas.openxmlformats.org/officeDocument/2006/relationships/hyperlink" Target="http://sk.wikipedia.org/wiki/Srbsko" TargetMode="External"/><Relationship Id="rId22" Type="http://schemas.openxmlformats.org/officeDocument/2006/relationships/hyperlink" Target="http://sk.wikipedia.org/wiki/Pomoc:Referencie" TargetMode="External"/><Relationship Id="rId27" Type="http://schemas.openxmlformats.org/officeDocument/2006/relationships/hyperlink" Target="http://sk.wikipedia.org/wiki/Pe%C5%88a%C5%BEn%C3%A1_jednotka" TargetMode="External"/><Relationship Id="rId30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http://www.draculascastle.com/images/romanianfla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pic>
        <p:nvPicPr>
          <p:cNvPr id="1030" name="Picture 6" descr="http://www.vlajky.szm.com/B/bulharsko/BULG1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427984" cy="6857999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971600" y="188640"/>
            <a:ext cx="7337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Rumunsko   a   Bulharsko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6" descr="http://www.vlajky.szm.com/B/bulharsko/BULG1001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0" y="0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u="sng" dirty="0"/>
              <a:t>Juhozápad</a:t>
            </a:r>
            <a:br>
              <a:rPr lang="sk-SK" sz="1600" b="1" u="sng" dirty="0"/>
            </a:br>
            <a:r>
              <a:rPr lang="sk-SK" sz="1600" b="1" dirty="0"/>
              <a:t>-</a:t>
            </a:r>
            <a:r>
              <a:rPr lang="sk-SK" sz="1600" b="1" dirty="0" err="1"/>
              <a:t>Rila</a:t>
            </a:r>
            <a:r>
              <a:rPr lang="sk-SK" sz="1600" b="1" dirty="0"/>
              <a:t>, Rodopy – národohospodársky a rekreačný význam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-Najväčší priemyselný uzol Bulharska – </a:t>
            </a:r>
            <a:r>
              <a:rPr lang="sk-SK" sz="1600" b="1" dirty="0" err="1"/>
              <a:t>Sofijsko</a:t>
            </a:r>
            <a:r>
              <a:rPr lang="sk-SK" sz="1600" b="1" dirty="0"/>
              <a:t> – </a:t>
            </a:r>
            <a:r>
              <a:rPr lang="sk-SK" sz="1600" b="1" dirty="0" err="1" smtClean="0"/>
              <a:t>Pernický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-Vodné zdroje – z riek pohoria </a:t>
            </a:r>
            <a:r>
              <a:rPr lang="sk-SK" sz="1600" b="1" dirty="0" err="1"/>
              <a:t>Rila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-Oblasť bohatá na olovnato – zinkové rudy, drevo, minerálne </a:t>
            </a:r>
            <a:r>
              <a:rPr lang="sk-SK" sz="1600" b="1" dirty="0" smtClean="0"/>
              <a:t>vody</a:t>
            </a:r>
            <a:br>
              <a:rPr lang="sk-SK" sz="1600" b="1" dirty="0" smtClean="0"/>
            </a:br>
            <a:r>
              <a:rPr lang="sk-SK" sz="1600" b="1" dirty="0"/>
              <a:t>-Sofijská kotlina – hlavný balkánsky dopravný ťah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-Sofia – kultúrno-politické mesto, vedecké dopravné a priemyselné centrum, strojársky priemysel, chemický, potravinársky, textilný priemysel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</a:t>
            </a:r>
            <a:r>
              <a:rPr lang="sk-SK" sz="1600" b="1" dirty="0" err="1"/>
              <a:t>Pernik</a:t>
            </a:r>
            <a:r>
              <a:rPr lang="sk-SK" sz="1600" b="1" dirty="0"/>
              <a:t> – hutníctvo, metalurgia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-Rekreačný región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u="sng" dirty="0"/>
              <a:t>Južná oblasť</a:t>
            </a:r>
            <a:br>
              <a:rPr lang="sk-SK" sz="1600" b="1" u="sng" dirty="0"/>
            </a:br>
            <a:r>
              <a:rPr lang="sk-SK" sz="1600" b="1" dirty="0"/>
              <a:t>-farebné kovy (</a:t>
            </a:r>
            <a:r>
              <a:rPr lang="sk-SK" sz="1600" b="1" dirty="0" err="1"/>
              <a:t>Rudozem</a:t>
            </a:r>
            <a:r>
              <a:rPr lang="sk-SK" sz="1600" b="1" dirty="0"/>
              <a:t>, </a:t>
            </a:r>
            <a:r>
              <a:rPr lang="sk-SK" sz="1600" b="1" dirty="0" err="1"/>
              <a:t>Zlatovgrad</a:t>
            </a:r>
            <a:r>
              <a:rPr lang="sk-SK" sz="1600" b="1" dirty="0" smtClean="0"/>
              <a:t>)</a:t>
            </a:r>
            <a:br>
              <a:rPr lang="sk-SK" sz="1600" b="1" dirty="0" smtClean="0"/>
            </a:br>
            <a:r>
              <a:rPr lang="sk-SK" sz="1600" b="1" dirty="0"/>
              <a:t>-vodná energia – rieka </a:t>
            </a:r>
            <a:r>
              <a:rPr lang="sk-SK" sz="1600" b="1" dirty="0" err="1"/>
              <a:t>Marica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</a:t>
            </a:r>
            <a:r>
              <a:rPr lang="sk-SK" sz="1600" b="1" dirty="0" err="1"/>
              <a:t>Hornotrácka</a:t>
            </a:r>
            <a:r>
              <a:rPr lang="sk-SK" sz="1600" b="1" dirty="0"/>
              <a:t> nížina – obilie, bavlník, tabak, ovocie, zelenina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-S regiónu – ruže, vonné rastliny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</a:t>
            </a:r>
            <a:r>
              <a:rPr lang="sk-SK" sz="1600" b="1" dirty="0" err="1"/>
              <a:t>Plovdiv</a:t>
            </a:r>
            <a:r>
              <a:rPr lang="sk-SK" sz="1600" b="1" dirty="0"/>
              <a:t> – </a:t>
            </a:r>
            <a:r>
              <a:rPr lang="sk-SK" sz="1600" b="1" dirty="0" err="1"/>
              <a:t>konzervázenský</a:t>
            </a:r>
            <a:r>
              <a:rPr lang="sk-SK" sz="1600" b="1" dirty="0"/>
              <a:t>, tabakový, strojársky priemysel, textilný, obuvnícky, chemický – éterické oleje, </a:t>
            </a:r>
            <a:r>
              <a:rPr lang="sk-SK" sz="1600" b="1" dirty="0" smtClean="0"/>
              <a:t>parfuméria</a:t>
            </a:r>
            <a:br>
              <a:rPr lang="sk-SK" sz="1600" b="1" dirty="0" smtClean="0"/>
            </a:br>
            <a:r>
              <a:rPr lang="sk-SK" sz="1600" b="1" dirty="0"/>
              <a:t>-</a:t>
            </a:r>
            <a:r>
              <a:rPr lang="sk-SK" sz="1600" b="1" dirty="0" err="1"/>
              <a:t>Kardžala</a:t>
            </a:r>
            <a:r>
              <a:rPr lang="sk-SK" sz="1600" b="1" dirty="0"/>
              <a:t> – farebná metalurgia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</a:t>
            </a:r>
            <a:r>
              <a:rPr lang="sk-SK" sz="1600" b="1" dirty="0" err="1"/>
              <a:t>Burgas</a:t>
            </a:r>
            <a:r>
              <a:rPr lang="sk-SK" sz="1600" b="1" dirty="0"/>
              <a:t> – prístav, </a:t>
            </a:r>
            <a:r>
              <a:rPr lang="sk-SK" sz="1600" b="1" dirty="0" err="1"/>
              <a:t>energo</a:t>
            </a:r>
            <a:r>
              <a:rPr lang="sk-SK" sz="1600" b="1" dirty="0"/>
              <a:t> – chemický komplex, syntetický kaučuk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u="sng" dirty="0"/>
              <a:t>Sever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 Podunajská rovina s úrodnými pôdami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-Poľnohospodárstvo – pšenica, cukrová repa, slnečnica, vinič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</a:t>
            </a:r>
            <a:r>
              <a:rPr lang="sk-SK" sz="1600" b="1" dirty="0" err="1"/>
              <a:t>Varna</a:t>
            </a:r>
            <a:r>
              <a:rPr lang="sk-SK" sz="1600" b="1" dirty="0"/>
              <a:t> – prístav a kúpeľné mesto, strojársky priemysel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</a:t>
            </a:r>
            <a:r>
              <a:rPr lang="sk-SK" sz="1600" b="1" dirty="0" err="1"/>
              <a:t>Devnj</a:t>
            </a:r>
            <a:r>
              <a:rPr lang="sk-SK" sz="1600" b="1" dirty="0"/>
              <a:t> – chemický kombinát – </a:t>
            </a:r>
            <a:r>
              <a:rPr lang="sk-SK" sz="1600" b="1" dirty="0" err="1"/>
              <a:t>kalcinovaná</a:t>
            </a:r>
            <a:r>
              <a:rPr lang="sk-SK" sz="1600" b="1" dirty="0"/>
              <a:t> sóda, hnojivá, cement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-Svišťov – umelé vlákna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/>
              <a:t>-</a:t>
            </a:r>
            <a:r>
              <a:rPr lang="sk-SK" sz="1600" b="1" dirty="0" err="1"/>
              <a:t>Pleven</a:t>
            </a:r>
            <a:r>
              <a:rPr lang="sk-SK" sz="1600" b="1" dirty="0"/>
              <a:t> - poľnohospodárstvo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sk-SK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Bucharest, Romania, City Sky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7025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0" y="134076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</a:rPr>
              <a:t>Rumunsko i Bulharsko sú najchudobnejšími krajinami Európskej únie. ( Nedosahujú ani polovicu priemeru EÚ )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</a:rPr>
              <a:t>Väčšina obyvateľstva pracuje v poľnohospodárstve.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</a:rPr>
              <a:t>Priemysel je zastaraný a spôsobuje ekologické škody.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</a:rPr>
              <a:t>Dopravná infraštruktúra bola desaťročia zanedbávaná a potrebuje opravy. 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</a:rPr>
              <a:t>Brzdou rýchlejšieho rozvoja oboch krajín je veľká korupcia. 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</a:rPr>
              <a:t>Ekonomický rozvoj však sľubuje nové investície napríklad výrobu automobilov a tým by sa mohla zlepšiť ekonomická situácia. 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195736" y="0"/>
            <a:ext cx="40703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Spoločné črty</a:t>
            </a:r>
            <a:endParaRPr lang="sk-SK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475656" y="260648"/>
            <a:ext cx="5693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Rumunsko, poloha </a:t>
            </a:r>
            <a:endParaRPr lang="sk-SK" sz="5400" dirty="0"/>
          </a:p>
        </p:txBody>
      </p:sp>
      <p:pic>
        <p:nvPicPr>
          <p:cNvPr id="4100" name="Picture 4" descr="http://www.operationworld.org/files/ow/maps/lgmap/roma-MMAP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</p:nvPr>
        </p:nvGraphicFramePr>
        <p:xfrm>
          <a:off x="2586929" y="1553742"/>
          <a:ext cx="3970142" cy="4618880"/>
        </p:xfrm>
        <a:graphic>
          <a:graphicData uri="http://schemas.openxmlformats.org/drawingml/2006/table">
            <a:tbl>
              <a:tblPr/>
              <a:tblGrid>
                <a:gridCol w="1985071"/>
                <a:gridCol w="1985071"/>
              </a:tblGrid>
              <a:tr h="416865">
                <a:tc>
                  <a:txBody>
                    <a:bodyPr/>
                    <a:lstStyle/>
                    <a:p>
                      <a:pPr fontAlgn="t"/>
                      <a:r>
                        <a:rPr lang="sk-SK" sz="1200" b="1" u="none" strike="noStrike">
                          <a:solidFill>
                            <a:srgbClr val="0B0080"/>
                          </a:solidFill>
                          <a:hlinkClick r:id="rId2" tooltip="Zoznam hlavných miest"/>
                        </a:rPr>
                        <a:t>Hlavné mesto</a:t>
                      </a:r>
                      <a:endParaRPr lang="sk-SK" sz="1200"/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3" tooltip="Sofia"/>
                        </a:rPr>
                        <a:t>Sofia</a:t>
                      </a:r>
                      <a:r>
                        <a:rPr lang="sk-SK" sz="1200"/>
                        <a:t/>
                      </a:r>
                      <a:br>
                        <a:rPr lang="sk-SK" sz="1200"/>
                      </a:br>
                      <a:r>
                        <a:rPr lang="sk-SK" sz="1200"/>
                        <a:t>42°41′ s.š. 23°19′ v.d.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fontAlgn="t"/>
                      <a:r>
                        <a:rPr lang="sk-SK" sz="1200" b="1"/>
                        <a:t>Najväčšie mesto</a:t>
                      </a:r>
                      <a:endParaRPr lang="sk-SK" sz="1200"/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200"/>
                        <a:t>Sofia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6865">
                <a:tc>
                  <a:txBody>
                    <a:bodyPr/>
                    <a:lstStyle/>
                    <a:p>
                      <a:pPr fontAlgn="t"/>
                      <a:r>
                        <a:rPr lang="sk-SK" sz="1200" b="1" u="none" strike="noStrike">
                          <a:solidFill>
                            <a:srgbClr val="0B0080"/>
                          </a:solidFill>
                          <a:hlinkClick r:id="rId4" tooltip="Úradný jazyk"/>
                        </a:rPr>
                        <a:t>Úradné jazyky</a:t>
                      </a:r>
                      <a:endParaRPr lang="sk-SK" sz="1200"/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5" tooltip="Bulharčina"/>
                        </a:rPr>
                        <a:t>bulharčina</a:t>
                      </a:r>
                      <a:r>
                        <a:rPr lang="sk-SK" sz="1200"/>
                        <a:t/>
                      </a:r>
                      <a:br>
                        <a:rPr lang="sk-SK" sz="1200"/>
                      </a:br>
                      <a:endParaRPr lang="sk-SK" sz="1200"/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5521">
                <a:tc>
                  <a:txBody>
                    <a:bodyPr/>
                    <a:lstStyle/>
                    <a:p>
                      <a:pPr fontAlgn="t"/>
                      <a:r>
                        <a:rPr lang="sk-SK" sz="1200" b="1" u="none" strike="noStrike">
                          <a:solidFill>
                            <a:srgbClr val="0B0080"/>
                          </a:solidFill>
                          <a:hlinkClick r:id="rId6" tooltip="Zoznam štátov podľa štátneho zriadenia"/>
                        </a:rPr>
                        <a:t>Štátne zriadenie</a:t>
                      </a:r>
                      <a:r>
                        <a:rPr lang="sk-SK" sz="1200"/>
                        <a:t/>
                      </a:r>
                      <a:br>
                        <a:rPr lang="sk-SK" sz="1200"/>
                      </a:br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7" tooltip="Prezident"/>
                        </a:rPr>
                        <a:t>Prezident</a:t>
                      </a:r>
                      <a:r>
                        <a:rPr lang="sk-SK" sz="1200"/>
                        <a:t/>
                      </a:r>
                      <a:br>
                        <a:rPr lang="sk-SK" sz="1200"/>
                      </a:br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8" tooltip="Predseda vlády"/>
                        </a:rPr>
                        <a:t>Predseda vlády</a:t>
                      </a:r>
                      <a:endParaRPr lang="sk-SK" sz="1200"/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u="none" strike="noStrike">
                          <a:solidFill>
                            <a:srgbClr val="0B0080"/>
                          </a:solidFill>
                          <a:hlinkClick r:id="rId9" tooltip="Republika"/>
                        </a:rPr>
                        <a:t>republika</a:t>
                      </a:r>
                      <a:r>
                        <a:rPr lang="sv-SE" sz="1200"/>
                        <a:t/>
                      </a:r>
                      <a:br>
                        <a:rPr lang="sv-SE" sz="1200"/>
                      </a:br>
                      <a:r>
                        <a:rPr lang="sv-SE" sz="1200" u="none" strike="noStrike">
                          <a:solidFill>
                            <a:srgbClr val="A55858"/>
                          </a:solidFill>
                          <a:hlinkClick r:id="rId10" tooltip="Rosen Plevneliev (stránka neexistuje)"/>
                        </a:rPr>
                        <a:t>Rosen Plevneliev</a:t>
                      </a:r>
                      <a:r>
                        <a:rPr lang="sv-SE" sz="1200"/>
                        <a:t/>
                      </a:r>
                      <a:br>
                        <a:rPr lang="sv-SE" sz="1200"/>
                      </a:br>
                      <a:r>
                        <a:rPr lang="sv-SE" sz="1200" u="none" strike="noStrike">
                          <a:solidFill>
                            <a:srgbClr val="A55858"/>
                          </a:solidFill>
                          <a:hlinkClick r:id="rId11" tooltip="Plamen Orešarski (stránka neexistuje)"/>
                        </a:rPr>
                        <a:t>Plamen Orešarski</a:t>
                      </a:r>
                      <a:endParaRPr lang="sv-SE" sz="1200"/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fontAlgn="t"/>
                      <a:r>
                        <a:rPr lang="sk-SK" sz="1200" b="1"/>
                        <a:t>Vznik</a:t>
                      </a:r>
                      <a:endParaRPr lang="sk-SK" sz="1200"/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12" tooltip="681"/>
                        </a:rPr>
                        <a:t>681</a:t>
                      </a:r>
                      <a:endParaRPr lang="sk-SK" sz="1200"/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6865">
                <a:tc>
                  <a:txBody>
                    <a:bodyPr/>
                    <a:lstStyle/>
                    <a:p>
                      <a:pPr fontAlgn="ctr"/>
                      <a:r>
                        <a:rPr lang="sk-SK" sz="1200" b="1"/>
                        <a:t>Susedia</a:t>
                      </a:r>
                      <a:endParaRPr lang="sk-SK" sz="1200"/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13" tooltip="Rumunsko"/>
                        </a:rPr>
                        <a:t>Rumunsko</a:t>
                      </a:r>
                      <a:r>
                        <a:rPr lang="sk-SK" sz="1200"/>
                        <a:t>, </a:t>
                      </a:r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14" tooltip="Srbsko"/>
                        </a:rPr>
                        <a:t>Srbsko</a:t>
                      </a:r>
                      <a:r>
                        <a:rPr lang="sk-SK" sz="1200"/>
                        <a:t>,</a:t>
                      </a:r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15" tooltip="Macedónsko"/>
                        </a:rPr>
                        <a:t>Macedónsko</a:t>
                      </a:r>
                      <a:r>
                        <a:rPr lang="sk-SK" sz="1200"/>
                        <a:t>, </a:t>
                      </a:r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16" tooltip="Grécko"/>
                        </a:rPr>
                        <a:t>Grécko</a:t>
                      </a:r>
                      <a:r>
                        <a:rPr lang="sk-SK" sz="1200"/>
                        <a:t>,</a:t>
                      </a:r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17" tooltip="Turecko"/>
                        </a:rPr>
                        <a:t>Turecko</a:t>
                      </a:r>
                      <a:endParaRPr lang="sk-SK" sz="1200"/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5521">
                <a:tc>
                  <a:txBody>
                    <a:bodyPr/>
                    <a:lstStyle/>
                    <a:p>
                      <a:pPr fontAlgn="t"/>
                      <a:r>
                        <a:rPr lang="sk-SK" sz="1200" b="1" u="none" strike="noStrike">
                          <a:solidFill>
                            <a:srgbClr val="0B0080"/>
                          </a:solidFill>
                          <a:hlinkClick r:id="rId18" tooltip="Zoznam štátov podľa rozlohy"/>
                        </a:rPr>
                        <a:t>Rozloha</a:t>
                      </a:r>
                      <a:r>
                        <a:rPr lang="sk-SK" sz="1200"/>
                        <a:t/>
                      </a:r>
                      <a:br>
                        <a:rPr lang="sk-SK" sz="1200"/>
                      </a:br>
                      <a:r>
                        <a:rPr lang="sk-SK" sz="1200"/>
                        <a:t> • celková</a:t>
                      </a:r>
                      <a:br>
                        <a:rPr lang="sk-SK" sz="1200"/>
                      </a:br>
                      <a:r>
                        <a:rPr lang="sk-SK" sz="1200"/>
                        <a:t> • voda (%)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n-NO" sz="1200"/>
                        <a:t> </a:t>
                      </a:r>
                      <a:br>
                        <a:rPr lang="nn-NO" sz="1200"/>
                      </a:br>
                      <a:r>
                        <a:rPr lang="nn-NO" sz="1200"/>
                        <a:t>110 910 km² (</a:t>
                      </a:r>
                      <a:r>
                        <a:rPr lang="nn-NO" sz="1200" u="none" strike="noStrike">
                          <a:solidFill>
                            <a:srgbClr val="0B0080"/>
                          </a:solidFill>
                          <a:hlinkClick r:id="rId18" tooltip="Zoznam štátov podľa rozlohy"/>
                        </a:rPr>
                        <a:t>102</a:t>
                      </a:r>
                      <a:r>
                        <a:rPr lang="nn-NO" sz="1200"/>
                        <a:t>.)  </a:t>
                      </a:r>
                      <a:br>
                        <a:rPr lang="nn-NO" sz="1200"/>
                      </a:br>
                      <a:r>
                        <a:rPr lang="nn-NO" sz="1200"/>
                        <a:t>? km² (? %)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74178">
                <a:tc>
                  <a:txBody>
                    <a:bodyPr/>
                    <a:lstStyle/>
                    <a:p>
                      <a:pPr fontAlgn="t"/>
                      <a:r>
                        <a:rPr lang="sk-SK" sz="1200" b="1" u="none" strike="noStrike">
                          <a:solidFill>
                            <a:srgbClr val="0B0080"/>
                          </a:solidFill>
                          <a:hlinkClick r:id="rId19" tooltip="Zoznam štátov podľa počtu obyvateľov"/>
                        </a:rPr>
                        <a:t>Počet obyvateľov</a:t>
                      </a:r>
                      <a:r>
                        <a:rPr lang="sk-SK" sz="1200"/>
                        <a:t/>
                      </a:r>
                      <a:br>
                        <a:rPr lang="sk-SK" sz="1200"/>
                      </a:br>
                      <a:r>
                        <a:rPr lang="sk-SK" sz="1200"/>
                        <a:t> • odhad (</a:t>
                      </a:r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20" tooltip="2007"/>
                        </a:rPr>
                        <a:t>2007</a:t>
                      </a:r>
                      <a:r>
                        <a:rPr lang="sk-SK" sz="1200"/>
                        <a:t>)</a:t>
                      </a:r>
                      <a:br>
                        <a:rPr lang="sk-SK" sz="1200"/>
                      </a:br>
                      <a:r>
                        <a:rPr lang="sk-SK" sz="1200"/>
                        <a:t> • sčítanie (</a:t>
                      </a:r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20" tooltip="2007"/>
                        </a:rPr>
                        <a:t>2007</a:t>
                      </a:r>
                      <a:r>
                        <a:rPr lang="sk-SK" sz="1200"/>
                        <a:t>)</a:t>
                      </a:r>
                      <a:br>
                        <a:rPr lang="sk-SK" sz="1200"/>
                      </a:br>
                      <a:r>
                        <a:rPr lang="sk-SK" sz="1200"/>
                        <a:t> • </a:t>
                      </a:r>
                      <a:r>
                        <a:rPr lang="sk-SK" sz="1200" u="none" strike="noStrike">
                          <a:solidFill>
                            <a:srgbClr val="0B0080"/>
                          </a:solidFill>
                          <a:hlinkClick r:id="rId21" tooltip="Hustota obyvateľstva"/>
                        </a:rPr>
                        <a:t>hustota</a:t>
                      </a:r>
                      <a:r>
                        <a:rPr lang="sk-SK" sz="1200"/>
                        <a:t> (2007)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200"/>
                        <a:t> </a:t>
                      </a:r>
                      <a:br>
                        <a:rPr lang="pl-PL" sz="1200"/>
                      </a:br>
                      <a:r>
                        <a:rPr lang="pl-PL" sz="1200" baseline="30000"/>
                        <a:t>[</a:t>
                      </a:r>
                      <a:r>
                        <a:rPr lang="pl-PL" sz="1200" u="none" strike="noStrike" baseline="30000">
                          <a:solidFill>
                            <a:srgbClr val="0B0080"/>
                          </a:solidFill>
                          <a:hlinkClick r:id="rId22" tooltip="Pomoc:Referencie"/>
                        </a:rPr>
                        <a:t>chýba zdroj</a:t>
                      </a:r>
                      <a:r>
                        <a:rPr lang="pl-PL" sz="1200" baseline="30000"/>
                        <a:t>]</a:t>
                      </a:r>
                      <a:r>
                        <a:rPr lang="pl-PL" sz="1200"/>
                        <a:t> (</a:t>
                      </a:r>
                      <a:r>
                        <a:rPr lang="pl-PL" sz="1200" u="none" strike="noStrike">
                          <a:solidFill>
                            <a:srgbClr val="0B0080"/>
                          </a:solidFill>
                          <a:hlinkClick r:id="rId19" tooltip="Zoznam štátov podľa počtu obyvateľov"/>
                        </a:rPr>
                        <a:t>92</a:t>
                      </a:r>
                      <a:r>
                        <a:rPr lang="pl-PL" sz="1200"/>
                        <a:t>.) </a:t>
                      </a:r>
                      <a:br>
                        <a:rPr lang="pl-PL" sz="1200"/>
                      </a:br>
                      <a:r>
                        <a:rPr lang="pl-PL" sz="1200"/>
                        <a:t>7 679 290</a:t>
                      </a:r>
                      <a:br>
                        <a:rPr lang="pl-PL" sz="1200"/>
                      </a:br>
                      <a:r>
                        <a:rPr lang="pl-PL" sz="1200"/>
                        <a:t>69,3/km²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5521">
                <a:tc>
                  <a:txBody>
                    <a:bodyPr/>
                    <a:lstStyle/>
                    <a:p>
                      <a:pPr fontAlgn="t"/>
                      <a:r>
                        <a:rPr lang="sk-SK" sz="1200" b="1" u="none" strike="noStrike">
                          <a:solidFill>
                            <a:srgbClr val="0B0080"/>
                          </a:solidFill>
                          <a:hlinkClick r:id="rId23" tooltip="Hrubý domáci produkt"/>
                        </a:rPr>
                        <a:t>HDP</a:t>
                      </a:r>
                      <a:r>
                        <a:rPr lang="sk-SK" sz="1200"/>
                        <a:t/>
                      </a:r>
                      <a:br>
                        <a:rPr lang="sk-SK" sz="1200"/>
                      </a:br>
                      <a:r>
                        <a:rPr lang="sk-SK" sz="1200"/>
                        <a:t> • celkový</a:t>
                      </a:r>
                      <a:br>
                        <a:rPr lang="sk-SK" sz="1200"/>
                      </a:br>
                      <a:r>
                        <a:rPr lang="sk-SK" sz="1200"/>
                        <a:t> • na hlavu (PKS)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200" u="none" strike="noStrike">
                          <a:solidFill>
                            <a:srgbClr val="0B0080"/>
                          </a:solidFill>
                          <a:hlinkClick r:id="rId24" tooltip="2011"/>
                        </a:rPr>
                        <a:t>2011</a:t>
                      </a:r>
                      <a:r>
                        <a:rPr lang="de-DE" sz="1200"/>
                        <a:t/>
                      </a:r>
                      <a:br>
                        <a:rPr lang="de-DE" sz="1200"/>
                      </a:br>
                      <a:r>
                        <a:rPr lang="de-DE" sz="1200"/>
                        <a:t>78 680 USD $ (</a:t>
                      </a:r>
                      <a:r>
                        <a:rPr lang="de-DE" sz="1200" u="none" strike="noStrike">
                          <a:solidFill>
                            <a:srgbClr val="0B0080"/>
                          </a:solidFill>
                          <a:hlinkClick r:id="rId25" tooltip="Zoznam štátov podľa HDP"/>
                        </a:rPr>
                        <a:t>67</a:t>
                      </a:r>
                      <a:r>
                        <a:rPr lang="de-DE" sz="1200"/>
                        <a:t>.)</a:t>
                      </a:r>
                      <a:br>
                        <a:rPr lang="de-DE" sz="1200"/>
                      </a:br>
                      <a:r>
                        <a:rPr lang="de-DE" sz="1200"/>
                        <a:t>10 700 $ (</a:t>
                      </a:r>
                      <a:r>
                        <a:rPr lang="de-DE" sz="1200" u="none" strike="noStrike">
                          <a:solidFill>
                            <a:srgbClr val="0B0080"/>
                          </a:solidFill>
                          <a:hlinkClick r:id="rId26" tooltip="Zoznam štátov podľa HDP na hlavu v parite kúpnej sily"/>
                        </a:rPr>
                        <a:t>73</a:t>
                      </a:r>
                      <a:r>
                        <a:rPr lang="de-DE" sz="1200"/>
                        <a:t>.)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fontAlgn="ctr"/>
                      <a:r>
                        <a:rPr lang="sk-SK" sz="1200" b="1" u="none" strike="noStrike">
                          <a:solidFill>
                            <a:srgbClr val="0B0080"/>
                          </a:solidFill>
                          <a:hlinkClick r:id="rId27" tooltip="Peňažná jednotka"/>
                        </a:rPr>
                        <a:t>Mena</a:t>
                      </a:r>
                      <a:endParaRPr lang="sk-SK" sz="1200"/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200" u="none" strike="noStrike" dirty="0">
                          <a:solidFill>
                            <a:srgbClr val="0B0080"/>
                          </a:solidFill>
                          <a:hlinkClick r:id="rId28" tooltip="Bulharský lev"/>
                        </a:rPr>
                        <a:t>lev</a:t>
                      </a:r>
                      <a:r>
                        <a:rPr lang="sk-SK" sz="1200" dirty="0"/>
                        <a:t> (= 100 </a:t>
                      </a:r>
                      <a:r>
                        <a:rPr lang="sk-SK" sz="1200" dirty="0" err="1"/>
                        <a:t>stotinki</a:t>
                      </a:r>
                      <a:r>
                        <a:rPr lang="sk-SK" sz="1200" dirty="0"/>
                        <a:t>) (</a:t>
                      </a:r>
                      <a:r>
                        <a:rPr lang="sk-SK" sz="1200" dirty="0" err="1"/>
                        <a:t>lv</a:t>
                      </a:r>
                      <a:r>
                        <a:rPr lang="sk-SK" sz="1200" dirty="0"/>
                        <a:t>)</a:t>
                      </a:r>
                    </a:p>
                  </a:txBody>
                  <a:tcPr marL="59552" marR="59552" marT="29776" marB="29776" anchor="b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Obdĺžnik 3"/>
          <p:cNvSpPr/>
          <p:nvPr/>
        </p:nvSpPr>
        <p:spPr>
          <a:xfrm>
            <a:off x="1475656" y="260648"/>
            <a:ext cx="6024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Základné informácie</a:t>
            </a:r>
            <a:endParaRPr lang="sk-SK" sz="5400" dirty="0"/>
          </a:p>
        </p:txBody>
      </p:sp>
      <p:pic>
        <p:nvPicPr>
          <p:cNvPr id="5" name="Picture 4" descr="http://www.draculascastle.com/images/romanianflag1.jpg"/>
          <p:cNvPicPr>
            <a:picLocks noChangeAspect="1" noChangeArrowheads="1"/>
          </p:cNvPicPr>
          <p:nvPr/>
        </p:nvPicPr>
        <p:blipFill>
          <a:blip r:embed="rId29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55069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6" name="Obdĺžnik 5"/>
          <p:cNvSpPr/>
          <p:nvPr/>
        </p:nvSpPr>
        <p:spPr>
          <a:xfrm>
            <a:off x="1475656" y="0"/>
            <a:ext cx="6024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Základné informácie</a:t>
            </a:r>
            <a:endParaRPr lang="sk-SK" sz="5400" dirty="0"/>
          </a:p>
        </p:txBody>
      </p:sp>
      <p:graphicFrame>
        <p:nvGraphicFramePr>
          <p:cNvPr id="9" name="Zástupný symbol obsahu 5"/>
          <p:cNvGraphicFramePr>
            <a:graphicFrameLocks/>
          </p:cNvGraphicFramePr>
          <p:nvPr/>
        </p:nvGraphicFramePr>
        <p:xfrm>
          <a:off x="0" y="620688"/>
          <a:ext cx="9144000" cy="69030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64896"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Hlavné mesto</a:t>
                      </a:r>
                      <a:endParaRPr lang="sk-SK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Bukurešť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44°25′ </a:t>
                      </a:r>
                      <a:r>
                        <a:rPr lang="sk-SK" sz="1550" b="1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s.š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 26°06′ </a:t>
                      </a:r>
                      <a:r>
                        <a:rPr lang="sk-SK" sz="1550" b="1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v.d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311645">
                <a:tc>
                  <a:txBody>
                    <a:bodyPr/>
                    <a:lstStyle/>
                    <a:p>
                      <a:pPr fontAlgn="t"/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Najväčšie mesto</a:t>
                      </a: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550" b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Bukurešť,</a:t>
                      </a: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355707"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Úradné jazyky</a:t>
                      </a:r>
                      <a:endParaRPr lang="sk-SK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rumunčina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na rôznych miestnych úrovniach sú úradnými jazykmi tiež </a:t>
                      </a:r>
                      <a:r>
                        <a:rPr lang="sk-SK" sz="155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maďarčina,</a:t>
                      </a:r>
                      <a:r>
                        <a:rPr lang="sk-SK" sz="1550" b="1" u="none" strike="noStrike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k-SK" sz="155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nemčina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 </a:t>
                      </a:r>
                      <a:r>
                        <a:rPr lang="sk-SK" sz="1550" b="1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rómčina</a:t>
                      </a:r>
                      <a:r>
                        <a:rPr lang="sk-SK" sz="1550" b="1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sk-SK" sz="1550" b="1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ukrajinčinan</a:t>
                      </a:r>
                      <a:r>
                        <a:rPr lang="sk-SK" sz="1550" b="1" u="none" strike="noStrike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k-SK" sz="155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a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</a:t>
                      </a:r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srbčina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endParaRPr lang="sk-SK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818147"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Štátne zriadenie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prezident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predseda vlády</a:t>
                      </a:r>
                      <a:endParaRPr lang="sk-SK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republika</a:t>
                      </a:r>
                      <a:r>
                        <a:rPr lang="sv-SE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v-SE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v-SE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Klaus Iohannis</a:t>
                      </a:r>
                      <a:r>
                        <a:rPr lang="sv-SE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v-SE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v-SE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Victor Ponta</a:t>
                      </a:r>
                      <a:endParaRPr lang="sv-SE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311645">
                <a:tc>
                  <a:txBody>
                    <a:bodyPr/>
                    <a:lstStyle/>
                    <a:p>
                      <a:pPr fontAlgn="t"/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Vznik</a:t>
                      </a: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10. </a:t>
                      </a:r>
                      <a:r>
                        <a:rPr lang="sk-SK" sz="155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máj</a:t>
                      </a:r>
                      <a:r>
                        <a:rPr lang="sk-SK" sz="155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</a:t>
                      </a:r>
                      <a:r>
                        <a:rPr lang="sk-SK" sz="155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1877</a:t>
                      </a:r>
                      <a:endParaRPr lang="sk-SK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311645">
                <a:tc>
                  <a:txBody>
                    <a:bodyPr/>
                    <a:lstStyle/>
                    <a:p>
                      <a:pPr fontAlgn="ctr"/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Susedia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Bulharsko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 </a:t>
                      </a:r>
                      <a:r>
                        <a:rPr lang="sk-SK" sz="1550" b="1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Srbsko,Maďarsko</a:t>
                      </a:r>
                      <a:r>
                        <a:rPr lang="sk-SK" sz="155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</a:t>
                      </a:r>
                      <a:r>
                        <a:rPr lang="sk-SK" sz="1550" b="1" u="none" strike="noStrike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Ukrajina</a:t>
                      </a:r>
                      <a:r>
                        <a:rPr lang="sk-SK" sz="1550" b="1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sk-SK" sz="1550" b="1" u="none" strike="noStrike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Moldavsko</a:t>
                      </a:r>
                      <a:endParaRPr lang="sk-SK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818147"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Rozloha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celková</a:t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voda (%)</a:t>
                      </a: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</a:t>
                      </a:r>
                      <a:b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238 391 km² </a:t>
                      </a:r>
                      <a:b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7 160 km² (3,1 %)</a:t>
                      </a: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071398"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Počet obyvateľov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odhad (</a:t>
                      </a:r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2012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)</a:t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sčítanie (</a:t>
                      </a:r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2011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)</a:t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 </a:t>
                      </a:r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hustota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(2012)</a:t>
                      </a: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</a:t>
                      </a:r>
                      <a:b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18 973 283 </a:t>
                      </a:r>
                      <a:b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19 043 767</a:t>
                      </a:r>
                      <a:br>
                        <a:rPr lang="nn-NO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nn-NO" sz="155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79,6/km²</a:t>
                      </a:r>
                      <a:endParaRPr lang="nn-NO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818147"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HDP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celkový</a:t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na </a:t>
                      </a:r>
                      <a:r>
                        <a:rPr lang="sk-SK" sz="155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hlavu</a:t>
                      </a:r>
                      <a:endParaRPr lang="sk-SK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2007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245 540 $ </a:t>
                      </a:r>
                      <a:b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7 431 </a:t>
                      </a:r>
                      <a:r>
                        <a:rPr lang="sk-SK" sz="155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$</a:t>
                      </a:r>
                      <a:endParaRPr lang="sk-SK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311645">
                <a:tc>
                  <a:txBody>
                    <a:bodyPr/>
                    <a:lstStyle/>
                    <a:p>
                      <a:pPr fontAlgn="ctr"/>
                      <a:r>
                        <a:rPr lang="sk-SK" sz="155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Mena</a:t>
                      </a:r>
                      <a:r>
                        <a:rPr lang="sk-SK" sz="1550" b="1" u="none" strike="noStrike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sk-SK" sz="155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55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leu</a:t>
                      </a:r>
                      <a:r>
                        <a:rPr lang="sk-SK" sz="155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(=100 bani) (ROL)</a:t>
                      </a:r>
                    </a:p>
                  </a:txBody>
                  <a:tcPr marL="49195" marR="49195" marT="24598" marB="24598" anchor="b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0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0" y="0"/>
            <a:ext cx="9144000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Približne dve tretiny územia pokrývajú horstvá a pahorkatiny a zhruba tretinu zaberajú nížiny. V strede krajiny dominujú Karpaty, ktoré v najvyšších polohách presahujú 2 000 m. Členia sa na tri časti – Východné, Južné (tzv. Transylvánske Alpy) a Rumunské Západné Karpaty.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Morské pobrežie má 225 km. Najväčšia rieka v Rumunsku – Dunaj – sa tiahne po celej dĺžke južnej hranice s Bulharskom. Hranicu s Moldavskom tvorí dotvára rieka </a:t>
            </a: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Prut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ktorá sa vlieva do Dunaja.</a:t>
            </a:r>
          </a:p>
        </p:txBody>
      </p:sp>
      <p:pic>
        <p:nvPicPr>
          <p:cNvPr id="8" name="Picture 4" descr="http://www.draculascastle.com/images/romanianflag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55069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9" name="Zástupný symbol obsahu 2"/>
          <p:cNvSpPr txBox="1">
            <a:spLocks/>
          </p:cNvSpPr>
          <p:nvPr/>
        </p:nvSpPr>
        <p:spPr>
          <a:xfrm>
            <a:off x="152400" y="152400"/>
            <a:ext cx="9144000" cy="66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Približne dve tretiny územia pokrývajú horstvá a pahorkatiny a zhruba tretinu zaberajú nížiny. V strede krajiny dominujú Karpaty, ktoré v najvyšších polohách presahujú 2 000 m. Členia sa na tri časti – Východné, Južné (tzv. Transylvánske Alpy) a Rumunské Západné Karpaty.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Morské pobrežie má 225 km. Najväčšia rieka v Rumunsku – Dunaj – sa tiahne po celej dĺžke južnej hranice s Bulharskom. Hranicu s Moldavskom tvorí dotvára rieka </a:t>
            </a:r>
            <a:r>
              <a:rPr kumimoji="0" lang="sk-SK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Prut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ktorá sa vlieva do Dunaja.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 descr="http://www.draculascastle.com/images/romanianflag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55069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Obdĺžnik 4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Juh</a:t>
            </a:r>
            <a:br>
              <a:rPr lang="sk-SK" b="1" dirty="0" smtClean="0"/>
            </a:br>
            <a:r>
              <a:rPr lang="sk-SK" b="1" dirty="0"/>
              <a:t>-ťažba ropa a zemného plynu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-najvýznamnejšie aglomerácie krajiny – bukureštská a </a:t>
            </a:r>
            <a:r>
              <a:rPr lang="sk-SK" b="1" dirty="0" err="1"/>
              <a:t>ploještstká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-Bukurešť – hlavné mesto Rumunska, strojársky, textilný priemysel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-Chemický priemysel – syntetický kaučuk, plastické hmoty, syntetické vlákna, ťažba ropy a zemného plynu – Bukurešť, Ploješť, </a:t>
            </a:r>
            <a:r>
              <a:rPr lang="sk-SK" b="1" dirty="0" err="1"/>
              <a:t>Pitešť</a:t>
            </a:r>
            <a:r>
              <a:rPr lang="sk-SK" b="1" dirty="0"/>
              <a:t> ( chemický priemysel, strojársky</a:t>
            </a:r>
            <a:r>
              <a:rPr lang="sk-SK" b="1" dirty="0" smtClean="0"/>
              <a:t>)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Západ</a:t>
            </a:r>
            <a:br>
              <a:rPr lang="sk-SK" b="1" dirty="0" smtClean="0"/>
            </a:br>
            <a:r>
              <a:rPr lang="sk-SK" b="1" dirty="0"/>
              <a:t>-ťažba a spracovanie bauxitu (</a:t>
            </a:r>
            <a:r>
              <a:rPr lang="sk-SK" b="1" dirty="0" err="1"/>
              <a:t>Oradei</a:t>
            </a:r>
            <a:r>
              <a:rPr lang="sk-SK" b="1" dirty="0"/>
              <a:t>), menej kvalitného koksovateľného uhlia a lignitu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-produkcia železných, chrómových a mangánových rúd – horské časti západu (</a:t>
            </a:r>
            <a:r>
              <a:rPr lang="sk-SK" b="1" dirty="0" err="1"/>
              <a:t>Resita</a:t>
            </a:r>
            <a:r>
              <a:rPr lang="sk-SK" b="1" dirty="0"/>
              <a:t>)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-železo, oceľ, valcovaný </a:t>
            </a:r>
            <a:r>
              <a:rPr lang="sk-SK" b="1" dirty="0" smtClean="0"/>
              <a:t>materiál</a:t>
            </a:r>
            <a:br>
              <a:rPr lang="sk-SK" b="1" dirty="0" smtClean="0"/>
            </a:br>
            <a:r>
              <a:rPr lang="sk-SK" b="1" dirty="0"/>
              <a:t>-Temešvár – strojársky, chemický, potravinársky priemysel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</a:t>
            </a:r>
            <a:r>
              <a:rPr lang="sk-SK" b="1" dirty="0" err="1"/>
              <a:t>Arad</a:t>
            </a:r>
            <a:r>
              <a:rPr lang="sk-SK" b="1" dirty="0"/>
              <a:t>, </a:t>
            </a:r>
            <a:r>
              <a:rPr lang="sk-SK" b="1" dirty="0" err="1"/>
              <a:t>Oradea</a:t>
            </a:r>
            <a:r>
              <a:rPr lang="sk-SK" b="1" dirty="0"/>
              <a:t> – strojársky, textilný, potravinársky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Stred</a:t>
            </a:r>
            <a:br>
              <a:rPr lang="sk-SK" b="1" dirty="0" smtClean="0"/>
            </a:br>
            <a:r>
              <a:rPr lang="sk-SK" b="1" dirty="0"/>
              <a:t>-zaberá skoro celú Transylvániu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-zemný plyn, kamenná soľ, sadrovec, neželezné </a:t>
            </a:r>
            <a:r>
              <a:rPr lang="sk-SK" b="1" dirty="0" smtClean="0"/>
              <a:t>kovy</a:t>
            </a:r>
            <a:br>
              <a:rPr lang="sk-SK" b="1" dirty="0" smtClean="0"/>
            </a:br>
            <a:r>
              <a:rPr lang="sk-SK" b="1" dirty="0"/>
              <a:t>-</a:t>
            </a:r>
            <a:r>
              <a:rPr lang="sk-SK" b="1" dirty="0" err="1"/>
              <a:t>Baia</a:t>
            </a:r>
            <a:r>
              <a:rPr lang="sk-SK" b="1" dirty="0"/>
              <a:t> Mare – olovo, zinok, meď – spracovanie rúd neželezných kovov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-Brašov – strojárstvo, celulóza, ropa, </a:t>
            </a:r>
            <a:r>
              <a:rPr lang="sk-SK" b="1" dirty="0" smtClean="0"/>
              <a:t>potravinárstvo</a:t>
            </a:r>
            <a:br>
              <a:rPr lang="sk-SK" b="1" dirty="0" smtClean="0"/>
            </a:br>
            <a:r>
              <a:rPr lang="sk-SK" b="1" dirty="0"/>
              <a:t>-Pestovanie zemiakov, chov </a:t>
            </a:r>
            <a:r>
              <a:rPr lang="sk-SK" b="1" dirty="0" err="1"/>
              <a:t>hovädziaho</a:t>
            </a:r>
            <a:r>
              <a:rPr lang="sk-SK" b="1" dirty="0"/>
              <a:t> dobytka a oviec na pastvinách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b="1" dirty="0" smtClean="0"/>
          </a:p>
          <a:p>
            <a:r>
              <a:rPr lang="sk-SK" b="1" dirty="0" smtClean="0"/>
              <a:t>Východ</a:t>
            </a:r>
            <a:br>
              <a:rPr lang="sk-SK" b="1" dirty="0" smtClean="0"/>
            </a:br>
            <a:r>
              <a:rPr lang="sk-SK" b="1" dirty="0"/>
              <a:t>-v minulosti bol zaostalý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-dnes je významná vstupná brána do krajiny – Konstanca – lodenice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>-</a:t>
            </a:r>
            <a:r>
              <a:rPr lang="sk-SK" b="1" dirty="0" err="1"/>
              <a:t>Braila</a:t>
            </a:r>
            <a:r>
              <a:rPr lang="sk-SK" b="1" dirty="0"/>
              <a:t> – konečný prístav námorných lodí na dunajskej vodnej ceste, strojársky priemysel, celulóza a elektráreň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operationworld.org/files/ow/maps/lgmap/bulg-MMAP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75656" y="260648"/>
            <a:ext cx="6024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Základné informácie</a:t>
            </a:r>
            <a:endParaRPr lang="sk-SK" sz="5400" dirty="0"/>
          </a:p>
        </p:txBody>
      </p:sp>
      <p:pic>
        <p:nvPicPr>
          <p:cNvPr id="5" name="Picture 6" descr="http://www.vlajky.szm.com/B/bulharsko/BULG1001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619672" y="0"/>
            <a:ext cx="6024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Základné informácie</a:t>
            </a:r>
            <a:endParaRPr lang="sk-SK" sz="5400" dirty="0"/>
          </a:p>
        </p:txBody>
      </p:sp>
      <p:graphicFrame>
        <p:nvGraphicFramePr>
          <p:cNvPr id="7" name="Zástupný symbol obsahu 3"/>
          <p:cNvGraphicFramePr>
            <a:graphicFrameLocks/>
          </p:cNvGraphicFramePr>
          <p:nvPr/>
        </p:nvGraphicFramePr>
        <p:xfrm>
          <a:off x="0" y="836712"/>
          <a:ext cx="9144000" cy="6021289"/>
        </p:xfrm>
        <a:graphic>
          <a:graphicData uri="http://schemas.openxmlformats.org/drawingml/2006/table">
            <a:tbl>
              <a:tblPr/>
              <a:tblGrid>
                <a:gridCol w="4427984"/>
                <a:gridCol w="4716016"/>
              </a:tblGrid>
              <a:tr h="583981">
                <a:tc>
                  <a:txBody>
                    <a:bodyPr/>
                    <a:lstStyle/>
                    <a:p>
                      <a:pPr fontAlgn="t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Hlavné </a:t>
                      </a:r>
                      <a:r>
                        <a:rPr lang="sk-SK" sz="160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mesto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Sofia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42°41′ </a:t>
                      </a:r>
                      <a:r>
                        <a:rPr lang="sk-SK" sz="1600" b="1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s.š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 23°19′ </a:t>
                      </a:r>
                      <a:r>
                        <a:rPr lang="sk-SK" sz="1600" b="1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v.d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581">
                <a:tc>
                  <a:txBody>
                    <a:bodyPr/>
                    <a:lstStyle/>
                    <a:p>
                      <a:pPr fontAlgn="t"/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Najväčšie mesto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600" b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Sofia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981">
                <a:tc>
                  <a:txBody>
                    <a:bodyPr/>
                    <a:lstStyle/>
                    <a:p>
                      <a:pPr fontAlgn="t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Úradné jazyky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bulharčina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endParaRPr lang="sk-SK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7380">
                <a:tc>
                  <a:txBody>
                    <a:bodyPr/>
                    <a:lstStyle/>
                    <a:p>
                      <a:pPr fontAlgn="t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Štátne zriadenie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Prezident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Predseda vlády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republika</a:t>
                      </a:r>
                      <a:r>
                        <a:rPr lang="sv-S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v-S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Rosen </a:t>
                      </a:r>
                      <a:r>
                        <a:rPr lang="sv-SE" sz="160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Plevneliev</a:t>
                      </a:r>
                      <a:r>
                        <a:rPr lang="sv-S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v-S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v-SE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Plamen Orešarski</a:t>
                      </a:r>
                      <a:endParaRPr lang="sv-SE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581">
                <a:tc>
                  <a:txBody>
                    <a:bodyPr/>
                    <a:lstStyle/>
                    <a:p>
                      <a:pPr fontAlgn="t"/>
                      <a:r>
                        <a:rPr lang="sk-SK" sz="1600" b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Vznik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681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981">
                <a:tc>
                  <a:txBody>
                    <a:bodyPr/>
                    <a:lstStyle/>
                    <a:p>
                      <a:pPr fontAlgn="ctr"/>
                      <a:r>
                        <a:rPr lang="sk-SK" sz="1600" b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Susedia</a:t>
                      </a: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Rumunsko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 </a:t>
                      </a:r>
                      <a:r>
                        <a:rPr lang="sk-SK" sz="1600" b="1" u="none" strike="noStrike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Srbsko</a:t>
                      </a:r>
                      <a:r>
                        <a:rPr lang="sk-SK" sz="1600" b="1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sk-SK" sz="1600" b="1" u="none" strike="noStrike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Macedónsko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 </a:t>
                      </a:r>
                      <a:r>
                        <a:rPr lang="sk-SK" sz="1600" b="1" u="none" strike="noStrike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Grécko</a:t>
                      </a:r>
                      <a:r>
                        <a:rPr lang="sk-SK" sz="1600" b="1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sk-SK" sz="1600" b="1" u="none" strike="noStrike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Turecko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024">
                <a:tc>
                  <a:txBody>
                    <a:bodyPr/>
                    <a:lstStyle/>
                    <a:p>
                      <a:pPr fontAlgn="t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Rozloha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</a:t>
                      </a:r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celková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n-NO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</a:t>
                      </a:r>
                      <a:br>
                        <a:rPr lang="nn-NO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nn-NO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110 910 </a:t>
                      </a:r>
                      <a:r>
                        <a:rPr lang="nn-NO" sz="16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km²</a:t>
                      </a:r>
                      <a:endParaRPr lang="nn-NO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1819">
                <a:tc>
                  <a:txBody>
                    <a:bodyPr/>
                    <a:lstStyle/>
                    <a:p>
                      <a:pPr fontAlgn="t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Počet </a:t>
                      </a:r>
                      <a:r>
                        <a:rPr lang="sk-SK" sz="160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obyvateľov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sčítanie (</a:t>
                      </a:r>
                      <a:r>
                        <a:rPr lang="sk-SK" sz="160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2007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)</a:t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 </a:t>
                      </a:r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hustota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(2007)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pl-PL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7 679 290</a:t>
                      </a:r>
                      <a:br>
                        <a:rPr lang="pl-PL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69,3/km²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7380">
                <a:tc>
                  <a:txBody>
                    <a:bodyPr/>
                    <a:lstStyle/>
                    <a:p>
                      <a:pPr fontAlgn="t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HDP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celkový</a:t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 • na hlavu (PKS)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2011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de-D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78 680 USD 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$ 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de-D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10 700 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$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581">
                <a:tc>
                  <a:txBody>
                    <a:bodyPr/>
                    <a:lstStyle/>
                    <a:p>
                      <a:pPr fontAlgn="ctr"/>
                      <a:r>
                        <a:rPr lang="sk-SK" sz="1600" b="1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Mena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9552" marR="59552" marT="29776" marB="29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600" b="1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Lev</a:t>
                      </a:r>
                      <a:r>
                        <a:rPr lang="sk-SK" sz="1600" b="1" u="none" strike="noStrike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(= 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100 </a:t>
                      </a:r>
                      <a:r>
                        <a:rPr lang="sk-SK" sz="1600" b="1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stotinki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) (</a:t>
                      </a:r>
                      <a:r>
                        <a:rPr lang="sk-SK" sz="1600" b="1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lv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)</a:t>
                      </a:r>
                    </a:p>
                  </a:txBody>
                  <a:tcPr marL="59552" marR="59552" marT="29776" marB="29776" anchor="b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vlajky.szm.com/B/bulharsko/BULG1001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sk-SK" b="1" dirty="0" smtClean="0"/>
              <a:t>Na </a:t>
            </a:r>
            <a:r>
              <a:rPr lang="sk-SK" b="1" dirty="0" err="1" smtClean="0"/>
              <a:t>dunaji</a:t>
            </a:r>
            <a:r>
              <a:rPr lang="sk-SK" b="1" dirty="0" smtClean="0"/>
              <a:t> sa </a:t>
            </a:r>
            <a:r>
              <a:rPr lang="sk-SK" b="1" dirty="0"/>
              <a:t>nachádza okolo 57 veľkých dunajských ostrovov – </a:t>
            </a:r>
            <a:r>
              <a:rPr lang="sk-SK" b="1" dirty="0" err="1"/>
              <a:t>Belene</a:t>
            </a:r>
            <a:r>
              <a:rPr lang="sk-SK" b="1" dirty="0"/>
              <a:t>, </a:t>
            </a:r>
            <a:r>
              <a:rPr lang="sk-SK" b="1" dirty="0" err="1"/>
              <a:t>Vardim</a:t>
            </a:r>
            <a:r>
              <a:rPr lang="sk-SK" b="1" dirty="0"/>
              <a:t>, </a:t>
            </a:r>
            <a:r>
              <a:rPr lang="sk-SK" b="1" dirty="0" err="1"/>
              <a:t>Bogdan</a:t>
            </a:r>
            <a:r>
              <a:rPr lang="sk-SK" b="1" dirty="0"/>
              <a:t>, </a:t>
            </a:r>
            <a:r>
              <a:rPr lang="sk-SK" b="1" dirty="0" err="1" smtClean="0"/>
              <a:t>Bliznaci</a:t>
            </a:r>
            <a:r>
              <a:rPr lang="sk-SK" b="1" dirty="0" smtClean="0"/>
              <a:t> –</a:t>
            </a:r>
            <a:r>
              <a:rPr lang="sk-SK" b="1" dirty="0"/>
              <a:t> a iné. Rieka Dunaj poskytuje vhodné podmienky na </a:t>
            </a:r>
            <a:r>
              <a:rPr lang="sk-SK" b="1" dirty="0" err="1"/>
              <a:t>rozvojvodnej</a:t>
            </a:r>
            <a:r>
              <a:rPr lang="sk-SK" b="1" dirty="0"/>
              <a:t> dopravy. Jej význam vzrástol po spustení riečneho kanála Rýn – Mohan – Dunaj</a:t>
            </a:r>
            <a:r>
              <a:rPr lang="sk-SK" b="1" dirty="0" smtClean="0"/>
              <a:t>. </a:t>
            </a:r>
          </a:p>
          <a:p>
            <a:r>
              <a:rPr lang="sk-SK" b="1" dirty="0"/>
              <a:t>V oblasti dunajského pobrežia sa rozvíjajú rôzne odvetvia priemyslu ako elektroenergetický priemysel, chemický </a:t>
            </a:r>
            <a:r>
              <a:rPr lang="sk-SK" b="1" dirty="0" err="1"/>
              <a:t>priemysela</a:t>
            </a:r>
            <a:r>
              <a:rPr lang="sk-SK" b="1" dirty="0"/>
              <a:t> drevospracujúci priemysel</a:t>
            </a:r>
            <a:r>
              <a:rPr lang="sk-SK" b="1" dirty="0" smtClean="0"/>
              <a:t>.</a:t>
            </a:r>
          </a:p>
          <a:p>
            <a:r>
              <a:rPr lang="sk-SK" b="1" dirty="0"/>
              <a:t> Čierne more má pre krajinu veľký strategický význam, pretože cez prielivy Bospor a Dardanely ju spája so Stredozemným morom a s Atlantickým oceánom. Cez Čierne more sa do krajiny importuje 40 % surovín a 30 % sa vyváža.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211</Words>
  <Application>Microsoft Office PowerPoint</Application>
  <PresentationFormat>Prezentácia na obrazovke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Hewlett-Packard Company</dc:creator>
  <cp:lastModifiedBy>Hewlett-Packard Company</cp:lastModifiedBy>
  <cp:revision>10</cp:revision>
  <dcterms:created xsi:type="dcterms:W3CDTF">2015-01-14T22:01:27Z</dcterms:created>
  <dcterms:modified xsi:type="dcterms:W3CDTF">2015-01-14T23:31:56Z</dcterms:modified>
</cp:coreProperties>
</file>