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61" r:id="rId4"/>
    <p:sldId id="260" r:id="rId5"/>
    <p:sldId id="264" r:id="rId6"/>
    <p:sldId id="259" r:id="rId7"/>
    <p:sldId id="262" r:id="rId8"/>
    <p:sldId id="263" r:id="rId9"/>
    <p:sldId id="266" r:id="rId10"/>
    <p:sldId id="258" r:id="rId11"/>
    <p:sldId id="265"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660"/>
  </p:normalViewPr>
  <p:slideViewPr>
    <p:cSldViewPr>
      <p:cViewPr varScale="1">
        <p:scale>
          <a:sx n="75" d="100"/>
          <a:sy n="75" d="100"/>
        </p:scale>
        <p:origin x="-9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A0D6FC-57A1-4CE5-BD4F-CA5FCBA3F176}" type="datetimeFigureOut">
              <a:rPr lang="sk-SK" smtClean="0"/>
              <a:t>5. 6. 2011</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490FD-7BF5-4B8B-BA50-23337F6515B9}" type="slidenum">
              <a:rPr lang="sk-SK" smtClean="0"/>
              <a:t>‹#›</a:t>
            </a:fld>
            <a:endParaRPr lang="sk-SK"/>
          </a:p>
        </p:txBody>
      </p:sp>
    </p:spTree>
    <p:extLst>
      <p:ext uri="{BB962C8B-B14F-4D97-AF65-F5344CB8AC3E}">
        <p14:creationId xmlns:p14="http://schemas.microsoft.com/office/powerpoint/2010/main" val="422261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1</a:t>
            </a:fld>
            <a:endParaRPr lang="sk-SK"/>
          </a:p>
        </p:txBody>
      </p:sp>
    </p:spTree>
    <p:extLst>
      <p:ext uri="{BB962C8B-B14F-4D97-AF65-F5344CB8AC3E}">
        <p14:creationId xmlns:p14="http://schemas.microsoft.com/office/powerpoint/2010/main" val="3166921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10</a:t>
            </a:fld>
            <a:endParaRPr lang="sk-SK"/>
          </a:p>
        </p:txBody>
      </p:sp>
    </p:spTree>
    <p:extLst>
      <p:ext uri="{BB962C8B-B14F-4D97-AF65-F5344CB8AC3E}">
        <p14:creationId xmlns:p14="http://schemas.microsoft.com/office/powerpoint/2010/main" val="1934892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11</a:t>
            </a:fld>
            <a:endParaRPr lang="sk-SK"/>
          </a:p>
        </p:txBody>
      </p:sp>
    </p:spTree>
    <p:extLst>
      <p:ext uri="{BB962C8B-B14F-4D97-AF65-F5344CB8AC3E}">
        <p14:creationId xmlns:p14="http://schemas.microsoft.com/office/powerpoint/2010/main" val="258413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2</a:t>
            </a:fld>
            <a:endParaRPr lang="sk-SK"/>
          </a:p>
        </p:txBody>
      </p:sp>
    </p:spTree>
    <p:extLst>
      <p:ext uri="{BB962C8B-B14F-4D97-AF65-F5344CB8AC3E}">
        <p14:creationId xmlns:p14="http://schemas.microsoft.com/office/powerpoint/2010/main" val="1822615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3</a:t>
            </a:fld>
            <a:endParaRPr lang="sk-SK"/>
          </a:p>
        </p:txBody>
      </p:sp>
    </p:spTree>
    <p:extLst>
      <p:ext uri="{BB962C8B-B14F-4D97-AF65-F5344CB8AC3E}">
        <p14:creationId xmlns:p14="http://schemas.microsoft.com/office/powerpoint/2010/main" val="150095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4</a:t>
            </a:fld>
            <a:endParaRPr lang="sk-SK"/>
          </a:p>
        </p:txBody>
      </p:sp>
    </p:spTree>
    <p:extLst>
      <p:ext uri="{BB962C8B-B14F-4D97-AF65-F5344CB8AC3E}">
        <p14:creationId xmlns:p14="http://schemas.microsoft.com/office/powerpoint/2010/main" val="102358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5</a:t>
            </a:fld>
            <a:endParaRPr lang="sk-SK"/>
          </a:p>
        </p:txBody>
      </p:sp>
    </p:spTree>
    <p:extLst>
      <p:ext uri="{BB962C8B-B14F-4D97-AF65-F5344CB8AC3E}">
        <p14:creationId xmlns:p14="http://schemas.microsoft.com/office/powerpoint/2010/main" val="1808155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6</a:t>
            </a:fld>
            <a:endParaRPr lang="sk-SK"/>
          </a:p>
        </p:txBody>
      </p:sp>
    </p:spTree>
    <p:extLst>
      <p:ext uri="{BB962C8B-B14F-4D97-AF65-F5344CB8AC3E}">
        <p14:creationId xmlns:p14="http://schemas.microsoft.com/office/powerpoint/2010/main" val="2230524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7</a:t>
            </a:fld>
            <a:endParaRPr lang="sk-SK"/>
          </a:p>
        </p:txBody>
      </p:sp>
    </p:spTree>
    <p:extLst>
      <p:ext uri="{BB962C8B-B14F-4D97-AF65-F5344CB8AC3E}">
        <p14:creationId xmlns:p14="http://schemas.microsoft.com/office/powerpoint/2010/main" val="1432746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8</a:t>
            </a:fld>
            <a:endParaRPr lang="sk-SK"/>
          </a:p>
        </p:txBody>
      </p:sp>
    </p:spTree>
    <p:extLst>
      <p:ext uri="{BB962C8B-B14F-4D97-AF65-F5344CB8AC3E}">
        <p14:creationId xmlns:p14="http://schemas.microsoft.com/office/powerpoint/2010/main" val="2445671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86C490FD-7BF5-4B8B-BA50-23337F6515B9}" type="slidenum">
              <a:rPr lang="sk-SK" smtClean="0"/>
              <a:t>9</a:t>
            </a:fld>
            <a:endParaRPr lang="sk-SK"/>
          </a:p>
        </p:txBody>
      </p:sp>
    </p:spTree>
    <p:extLst>
      <p:ext uri="{BB962C8B-B14F-4D97-AF65-F5344CB8AC3E}">
        <p14:creationId xmlns:p14="http://schemas.microsoft.com/office/powerpoint/2010/main" val="297910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k-SK" smtClean="0"/>
              <a:t>Upravte štýly predlohy textu</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8AFCBE5-0B91-4B48-8C88-DBA65280C82D}" type="datetimeFigureOut">
              <a:rPr lang="sk-SK" smtClean="0"/>
              <a:t>5. 6. 2011</a:t>
            </a:fld>
            <a:endParaRPr lang="sk-SK"/>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sk-SK"/>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099C464-A9D2-43E7-8AB4-DF41825B9B11}" type="slidenum">
              <a:rPr lang="sk-SK" smtClean="0"/>
              <a:t>‹#›</a:t>
            </a:fld>
            <a:endParaRPr lang="sk-SK"/>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A8AFCBE5-0B91-4B48-8C88-DBA65280C82D}" type="datetimeFigureOut">
              <a:rPr lang="sk-SK" smtClean="0"/>
              <a:t>5. 6. 2011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k-SK" smtClean="0"/>
              <a:t>Upravte štýly predlohy textu</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A8AFCBE5-0B91-4B48-8C88-DBA65280C82D}" type="datetimeFigureOut">
              <a:rPr lang="sk-SK" smtClean="0"/>
              <a:t>5. 6. 2011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A8AFCBE5-0B91-4B48-8C88-DBA65280C82D}" type="datetimeFigureOut">
              <a:rPr lang="sk-SK" smtClean="0"/>
              <a:t>5. 6. 2011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k-SK" smtClean="0"/>
              <a:t>Upravte štýly predlohy textu</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A8AFCBE5-0B91-4B48-8C88-DBA65280C82D}" type="datetimeFigureOut">
              <a:rPr lang="sk-SK" smtClean="0"/>
              <a:t>5. 6. 2011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5" name="Date Placeholder 4"/>
          <p:cNvSpPr>
            <a:spLocks noGrp="1"/>
          </p:cNvSpPr>
          <p:nvPr>
            <p:ph type="dt" sz="half" idx="10"/>
          </p:nvPr>
        </p:nvSpPr>
        <p:spPr/>
        <p:txBody>
          <a:bodyPr/>
          <a:lstStyle/>
          <a:p>
            <a:fld id="{A8AFCBE5-0B91-4B48-8C88-DBA65280C82D}" type="datetimeFigureOut">
              <a:rPr lang="sk-SK" smtClean="0"/>
              <a:t>5. 6. 2011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099C464-A9D2-43E7-8AB4-DF41825B9B11}" type="slidenum">
              <a:rPr lang="sk-SK" smtClean="0"/>
              <a:t>‹#›</a:t>
            </a:fld>
            <a:endParaRPr lang="sk-SK"/>
          </a:p>
        </p:txBody>
      </p:sp>
      <p:sp>
        <p:nvSpPr>
          <p:cNvPr id="9" name="Content Placeholder 8"/>
          <p:cNvSpPr>
            <a:spLocks noGrp="1"/>
          </p:cNvSpPr>
          <p:nvPr>
            <p:ph sz="quarter" idx="13"/>
          </p:nvPr>
        </p:nvSpPr>
        <p:spPr>
          <a:xfrm>
            <a:off x="1042416" y="2313432"/>
            <a:ext cx="3419856" cy="349300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A8AFCBE5-0B91-4B48-8C88-DBA65280C82D}" type="datetimeFigureOut">
              <a:rPr lang="sk-SK" smtClean="0"/>
              <a:t>5. 6. 2011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Date Placeholder 2"/>
          <p:cNvSpPr>
            <a:spLocks noGrp="1"/>
          </p:cNvSpPr>
          <p:nvPr>
            <p:ph type="dt" sz="half" idx="10"/>
          </p:nvPr>
        </p:nvSpPr>
        <p:spPr/>
        <p:txBody>
          <a:bodyPr/>
          <a:lstStyle/>
          <a:p>
            <a:fld id="{A8AFCBE5-0B91-4B48-8C88-DBA65280C82D}" type="datetimeFigureOut">
              <a:rPr lang="sk-SK" smtClean="0"/>
              <a:t>5. 6. 2011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CBE5-0B91-4B48-8C88-DBA65280C82D}" type="datetimeFigureOut">
              <a:rPr lang="sk-SK" smtClean="0"/>
              <a:t>5. 6. 2011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AFCBE5-0B91-4B48-8C88-DBA65280C82D}" type="datetimeFigureOut">
              <a:rPr lang="sk-SK" smtClean="0"/>
              <a:t>5. 6. 2011</a:t>
            </a:fld>
            <a:endParaRPr lang="sk-SK"/>
          </a:p>
        </p:txBody>
      </p:sp>
      <p:sp>
        <p:nvSpPr>
          <p:cNvPr id="7" name="Slide Number Placeholder 6"/>
          <p:cNvSpPr>
            <a:spLocks noGrp="1"/>
          </p:cNvSpPr>
          <p:nvPr>
            <p:ph type="sldNum" sz="quarter" idx="12"/>
          </p:nvPr>
        </p:nvSpPr>
        <p:spPr/>
        <p:txBody>
          <a:bodyPr/>
          <a:lstStyle/>
          <a:p>
            <a:fld id="{D099C464-A9D2-43E7-8AB4-DF41825B9B11}" type="slidenum">
              <a:rPr lang="sk-SK" smtClean="0"/>
              <a:t>‹#›</a:t>
            </a:fld>
            <a:endParaRPr lang="sk-SK"/>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k-SK"/>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k-SK" smtClean="0"/>
              <a:t>Upravte štýly predlohy textu</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k-SK" smtClean="0"/>
              <a:t>Upravte štýly predlohy textu</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A8AFCBE5-0B91-4B48-8C88-DBA65280C82D}" type="datetimeFigureOut">
              <a:rPr lang="sk-SK" smtClean="0"/>
              <a:t>5. 6. 2011</a:t>
            </a:fld>
            <a:endParaRPr lang="sk-SK"/>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k-SK"/>
          </a:p>
        </p:txBody>
      </p:sp>
      <p:sp>
        <p:nvSpPr>
          <p:cNvPr id="7" name="Slide Number Placeholder 6"/>
          <p:cNvSpPr>
            <a:spLocks noGrp="1"/>
          </p:cNvSpPr>
          <p:nvPr>
            <p:ph type="sldNum" sz="quarter" idx="12"/>
          </p:nvPr>
        </p:nvSpPr>
        <p:spPr/>
        <p:txBody>
          <a:bodyPr/>
          <a:lstStyle/>
          <a:p>
            <a:fld id="{D099C464-A9D2-43E7-8AB4-DF41825B9B11}"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8AFCBE5-0B91-4B48-8C88-DBA65280C82D}" type="datetimeFigureOut">
              <a:rPr lang="sk-SK" smtClean="0"/>
              <a:t>5. 6. 2011</a:t>
            </a:fld>
            <a:endParaRPr lang="sk-SK"/>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sk-SK"/>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099C464-A9D2-43E7-8AB4-DF41825B9B11}"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rener.sk/zdravie/anabolika.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port.pravda.sk/haborak-mal-pozitivnu-b-vzorku-caka-ho-dozivotny-distanc-pz1-/sk_rsport.asp?c=A100721_133619_sk_rsport_p50" TargetMode="External"/><Relationship Id="rId5" Type="http://schemas.openxmlformats.org/officeDocument/2006/relationships/hyperlink" Target="http://olympiada.sport.cz/clanek/133367-seznamu-dopingovych-hrisniku-na-oh-vevodi-ben-johnson.html" TargetMode="External"/><Relationship Id="rId4" Type="http://schemas.openxmlformats.org/officeDocument/2006/relationships/hyperlink" Target="http://cs.wikipedia.org/wiki/Dop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572000" y="2708476"/>
            <a:ext cx="3672407" cy="1440604"/>
          </a:xfrm>
        </p:spPr>
        <p:txBody>
          <a:bodyPr>
            <a:normAutofit fontScale="90000"/>
          </a:bodyPr>
          <a:lstStyle/>
          <a:p>
            <a:r>
              <a:rPr lang="sk-SK" dirty="0" smtClean="0"/>
              <a:t>Doping, steroidy, anaboliká </a:t>
            </a:r>
            <a:endParaRPr lang="sk-SK" dirty="0"/>
          </a:p>
        </p:txBody>
      </p:sp>
      <p:sp>
        <p:nvSpPr>
          <p:cNvPr id="3" name="Podnadpis 2"/>
          <p:cNvSpPr>
            <a:spLocks noGrp="1"/>
          </p:cNvSpPr>
          <p:nvPr>
            <p:ph type="subTitle" idx="1"/>
          </p:nvPr>
        </p:nvSpPr>
        <p:spPr>
          <a:xfrm>
            <a:off x="4733365" y="4653136"/>
            <a:ext cx="3309803" cy="1296144"/>
          </a:xfrm>
        </p:spPr>
        <p:txBody>
          <a:bodyPr/>
          <a:lstStyle/>
          <a:p>
            <a:r>
              <a:rPr lang="sk-SK" dirty="0" smtClean="0"/>
              <a:t>Lucia Bódišová </a:t>
            </a:r>
          </a:p>
          <a:p>
            <a:r>
              <a:rPr lang="sk-SK" dirty="0" smtClean="0"/>
              <a:t>Angelika Oravcová</a:t>
            </a:r>
          </a:p>
          <a:p>
            <a:r>
              <a:rPr lang="sk-SK" dirty="0" smtClean="0"/>
              <a:t>VII.OB</a:t>
            </a:r>
            <a:endParaRPr lang="sk-SK" dirty="0"/>
          </a:p>
        </p:txBody>
      </p:sp>
    </p:spTree>
    <p:extLst>
      <p:ext uri="{BB962C8B-B14F-4D97-AF65-F5344CB8AC3E}">
        <p14:creationId xmlns:p14="http://schemas.microsoft.com/office/powerpoint/2010/main" val="1598283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764704"/>
            <a:ext cx="7024744" cy="792088"/>
          </a:xfrm>
        </p:spPr>
        <p:txBody>
          <a:bodyPr>
            <a:normAutofit/>
          </a:bodyPr>
          <a:lstStyle/>
          <a:p>
            <a:pPr algn="ctr"/>
            <a:r>
              <a:rPr lang="sk-SK" dirty="0"/>
              <a:t>D</a:t>
            </a:r>
            <a:r>
              <a:rPr lang="sk-SK" dirty="0" smtClean="0"/>
              <a:t>opingoví hriešnici</a:t>
            </a:r>
            <a:endParaRPr lang="sk-SK" dirty="0"/>
          </a:p>
        </p:txBody>
      </p:sp>
      <p:sp>
        <p:nvSpPr>
          <p:cNvPr id="4" name="Zástupný symbol obsahu 3"/>
          <p:cNvSpPr>
            <a:spLocks noGrp="1"/>
          </p:cNvSpPr>
          <p:nvPr>
            <p:ph idx="1"/>
          </p:nvPr>
        </p:nvSpPr>
        <p:spPr>
          <a:xfrm>
            <a:off x="1043492" y="1628800"/>
            <a:ext cx="6777317" cy="4203829"/>
          </a:xfrm>
        </p:spPr>
        <p:txBody>
          <a:bodyPr/>
          <a:lstStyle/>
          <a:p>
            <a:r>
              <a:rPr lang="sk-SK" dirty="0" smtClean="0"/>
              <a:t>Ben Johnson (kanadský šprintér)</a:t>
            </a:r>
          </a:p>
          <a:p>
            <a:r>
              <a:rPr lang="sk-SK" dirty="0" smtClean="0"/>
              <a:t>Marion Jones</a:t>
            </a:r>
            <a:r>
              <a:rPr lang="sk-SK" dirty="0"/>
              <a:t> </a:t>
            </a:r>
            <a:r>
              <a:rPr lang="sk-SK" dirty="0" smtClean="0"/>
              <a:t>(atlétka)</a:t>
            </a:r>
          </a:p>
          <a:p>
            <a:r>
              <a:rPr lang="sk-SK" dirty="0" smtClean="0"/>
              <a:t>Bernhard Kohl (cyklista)</a:t>
            </a:r>
          </a:p>
          <a:p>
            <a:r>
              <a:rPr lang="sk-SK" dirty="0" smtClean="0"/>
              <a:t>Alexander Vinokurov (cyklista)</a:t>
            </a:r>
          </a:p>
          <a:p>
            <a:r>
              <a:rPr lang="sk-SK" dirty="0" smtClean="0"/>
              <a:t>Karol Beck (tenista)</a:t>
            </a:r>
          </a:p>
          <a:p>
            <a:r>
              <a:rPr lang="sk-SK" dirty="0" smtClean="0"/>
              <a:t>Milan Haborák (atlét)</a:t>
            </a:r>
          </a:p>
          <a:p>
            <a:r>
              <a:rPr lang="sk-SK" dirty="0" smtClean="0"/>
              <a:t>Alberto Contador (cyklista)</a:t>
            </a:r>
          </a:p>
          <a:p>
            <a:endParaRPr lang="sk-SK" dirty="0" smtClean="0"/>
          </a:p>
          <a:p>
            <a:endParaRPr lang="sk-SK" dirty="0" smtClean="0"/>
          </a:p>
          <a:p>
            <a:endParaRPr lang="sk-SK" dirty="0"/>
          </a:p>
        </p:txBody>
      </p:sp>
    </p:spTree>
    <p:extLst>
      <p:ext uri="{BB962C8B-B14F-4D97-AF65-F5344CB8AC3E}">
        <p14:creationId xmlns:p14="http://schemas.microsoft.com/office/powerpoint/2010/main" val="3855568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Použitá literatúra</a:t>
            </a:r>
            <a:endParaRPr lang="sk-SK" dirty="0"/>
          </a:p>
        </p:txBody>
      </p:sp>
      <p:sp>
        <p:nvSpPr>
          <p:cNvPr id="3" name="Zástupný symbol obsahu 2"/>
          <p:cNvSpPr>
            <a:spLocks noGrp="1"/>
          </p:cNvSpPr>
          <p:nvPr>
            <p:ph idx="1"/>
          </p:nvPr>
        </p:nvSpPr>
        <p:spPr>
          <a:xfrm>
            <a:off x="899592" y="2323652"/>
            <a:ext cx="7344816" cy="3508977"/>
          </a:xfrm>
        </p:spPr>
        <p:txBody>
          <a:bodyPr>
            <a:normAutofit lnSpcReduction="10000"/>
          </a:bodyPr>
          <a:lstStyle/>
          <a:p>
            <a:r>
              <a:rPr lang="sk-SK" dirty="0">
                <a:hlinkClick r:id="rId3"/>
              </a:rPr>
              <a:t>http://</a:t>
            </a:r>
            <a:r>
              <a:rPr lang="sk-SK" dirty="0" smtClean="0">
                <a:hlinkClick r:id="rId3"/>
              </a:rPr>
              <a:t>www.trener.sk/zdravie/anabolika.html</a:t>
            </a:r>
            <a:endParaRPr lang="sk-SK" dirty="0" smtClean="0"/>
          </a:p>
          <a:p>
            <a:r>
              <a:rPr lang="sk-SK" dirty="0">
                <a:hlinkClick r:id="rId4"/>
              </a:rPr>
              <a:t>http://</a:t>
            </a:r>
            <a:r>
              <a:rPr lang="sk-SK" dirty="0" smtClean="0">
                <a:hlinkClick r:id="rId4"/>
              </a:rPr>
              <a:t>cs.wikipedia.org/wiki/Doping</a:t>
            </a:r>
            <a:endParaRPr lang="sk-SK" dirty="0" smtClean="0"/>
          </a:p>
          <a:p>
            <a:r>
              <a:rPr lang="sk-SK" dirty="0">
                <a:hlinkClick r:id="rId5"/>
              </a:rPr>
              <a:t>http://olympiada.sport.cz/clanek/133367-seznamu-dopingovych-hrisniku-na-oh-vevodi-ben-johnson.html</a:t>
            </a:r>
            <a:endParaRPr lang="sk-SK" dirty="0" smtClean="0"/>
          </a:p>
          <a:p>
            <a:r>
              <a:rPr lang="sk-SK" dirty="0">
                <a:hlinkClick r:id="rId6"/>
              </a:rPr>
              <a:t>http://sport.pravda.sk/haborak-mal-pozitivnu-b-vzorku-caka-ho-dozivotny-distanc-pz1-/sk_rsport.asp?c=A100721_133619_sk_rsport_p50</a:t>
            </a:r>
            <a:endParaRPr lang="sk-SK" dirty="0"/>
          </a:p>
        </p:txBody>
      </p:sp>
    </p:spTree>
    <p:extLst>
      <p:ext uri="{BB962C8B-B14F-4D97-AF65-F5344CB8AC3E}">
        <p14:creationId xmlns:p14="http://schemas.microsoft.com/office/powerpoint/2010/main" val="19724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716016" y="1124744"/>
            <a:ext cx="3300984" cy="576064"/>
          </a:xfrm>
        </p:spPr>
        <p:txBody>
          <a:bodyPr/>
          <a:lstStyle/>
          <a:p>
            <a:pPr algn="ctr"/>
            <a:r>
              <a:rPr lang="sk-SK" dirty="0" smtClean="0"/>
              <a:t>Doping</a:t>
            </a:r>
            <a:endParaRPr lang="sk-SK" dirty="0"/>
          </a:p>
        </p:txBody>
      </p:sp>
      <p:sp>
        <p:nvSpPr>
          <p:cNvPr id="3" name="Zástupný symbol textu 2"/>
          <p:cNvSpPr>
            <a:spLocks noGrp="1"/>
          </p:cNvSpPr>
          <p:nvPr>
            <p:ph type="body" sz="half" idx="2"/>
          </p:nvPr>
        </p:nvSpPr>
        <p:spPr>
          <a:xfrm>
            <a:off x="4716016" y="2060848"/>
            <a:ext cx="3384376" cy="3591801"/>
          </a:xfrm>
        </p:spPr>
        <p:txBody>
          <a:bodyPr>
            <a:normAutofit/>
          </a:bodyPr>
          <a:lstStyle/>
          <a:p>
            <a:r>
              <a:rPr lang="sk-SK" dirty="0"/>
              <a:t>Ako doping </a:t>
            </a:r>
            <a:r>
              <a:rPr lang="sk-SK" dirty="0" smtClean="0"/>
              <a:t>sa v</a:t>
            </a:r>
            <a:r>
              <a:rPr lang="sk-SK" dirty="0"/>
              <a:t> </a:t>
            </a:r>
            <a:r>
              <a:rPr lang="sk-SK" dirty="0" smtClean="0"/>
              <a:t>športe</a:t>
            </a:r>
            <a:r>
              <a:rPr lang="sk-SK" dirty="0"/>
              <a:t> označuje pravidlami zakázané používanie farmakologických stimulačných látok či prostriedkov pred súťažou alebo počas </a:t>
            </a:r>
            <a:r>
              <a:rPr lang="sk-SK" dirty="0" smtClean="0"/>
              <a:t>nej.</a:t>
            </a:r>
          </a:p>
          <a:p>
            <a:endParaRPr lang="sk-SK" dirty="0"/>
          </a:p>
          <a:p>
            <a:r>
              <a:rPr lang="sk-SK" dirty="0">
                <a:solidFill>
                  <a:schemeClr val="tx1">
                    <a:lumMod val="75000"/>
                    <a:lumOff val="25000"/>
                  </a:schemeClr>
                </a:solidFill>
              </a:rPr>
              <a:t>Medzi</a:t>
            </a:r>
            <a:r>
              <a:rPr lang="sk-SK" dirty="0"/>
              <a:t> zakázané látky patria napr. </a:t>
            </a:r>
            <a:r>
              <a:rPr lang="sk-SK" sz="1800" dirty="0" smtClean="0">
                <a:solidFill>
                  <a:schemeClr val="tx1">
                    <a:lumMod val="75000"/>
                    <a:lumOff val="25000"/>
                  </a:schemeClr>
                </a:solidFill>
              </a:rPr>
              <a:t>anabolické steroidy</a:t>
            </a:r>
            <a:r>
              <a:rPr lang="sk-SK" dirty="0">
                <a:solidFill>
                  <a:schemeClr val="tx1">
                    <a:lumMod val="75000"/>
                    <a:lumOff val="25000"/>
                  </a:schemeClr>
                </a:solidFill>
              </a:rPr>
              <a:t>; </a:t>
            </a:r>
            <a:r>
              <a:rPr lang="sk-SK" dirty="0"/>
              <a:t>zoznam zakázaných látok sa časom stále rozširuje.</a:t>
            </a:r>
          </a:p>
        </p:txBody>
      </p:sp>
      <p:pic>
        <p:nvPicPr>
          <p:cNvPr id="1026" name="Picture 2" descr="http://www.pharmainfo.net/files/u4142/GeneDoping3_widec.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9236" r="9236"/>
          <a:stretch>
            <a:fillRect/>
          </a:stretch>
        </p:blipFill>
        <p:spPr bwMode="auto">
          <a:xfrm>
            <a:off x="971600" y="764704"/>
            <a:ext cx="3456384"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657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043492" y="1340768"/>
            <a:ext cx="6777317" cy="4491861"/>
          </a:xfrm>
        </p:spPr>
        <p:txBody>
          <a:bodyPr>
            <a:normAutofit/>
          </a:bodyPr>
          <a:lstStyle/>
          <a:p>
            <a:r>
              <a:rPr lang="sk-SK" sz="2000" dirty="0" smtClean="0"/>
              <a:t>Látky povzbudzujúce výkon sa vyskytujú už od staroveku, napr. gladiátori používali zmes medu a alkoholu</a:t>
            </a:r>
          </a:p>
          <a:p>
            <a:r>
              <a:rPr lang="sk-SK" sz="2000" dirty="0" smtClean="0"/>
              <a:t>Vo vrcholných športových súťažiach je intenzívne sledovaný od poslednej štvrtiny 20. storočia a býva pravidelne príčinou množstva škandálov</a:t>
            </a:r>
          </a:p>
          <a:p>
            <a:r>
              <a:rPr lang="sk-SK" sz="2000" dirty="0" smtClean="0"/>
              <a:t>Z </a:t>
            </a:r>
            <a:r>
              <a:rPr lang="sk-SK" sz="2000" dirty="0"/>
              <a:t>dôvodu možnému dopingu sú vrcholoví športovci povinní ihneď po skončení súťaží odovzdávať vzorky moču na analýzu</a:t>
            </a:r>
            <a:r>
              <a:rPr lang="sk-SK" sz="2000" dirty="0" smtClean="0"/>
              <a:t>.</a:t>
            </a:r>
          </a:p>
          <a:p>
            <a:r>
              <a:rPr lang="sk-SK" sz="2000" dirty="0" smtClean="0"/>
              <a:t> </a:t>
            </a:r>
            <a:r>
              <a:rPr lang="sk-SK" sz="2000" dirty="0"/>
              <a:t>Prípadný pozitívny výsledok testu vedie spravidla k diskvalifikácii športovca zo súťaže a k odobratiu medaily</a:t>
            </a:r>
            <a:r>
              <a:rPr lang="sk-SK" sz="2000" dirty="0" smtClean="0"/>
              <a:t>.</a:t>
            </a:r>
          </a:p>
          <a:p>
            <a:endParaRPr lang="sk-SK" sz="2000" dirty="0"/>
          </a:p>
        </p:txBody>
      </p:sp>
    </p:spTree>
    <p:extLst>
      <p:ext uri="{BB962C8B-B14F-4D97-AF65-F5344CB8AC3E}">
        <p14:creationId xmlns:p14="http://schemas.microsoft.com/office/powerpoint/2010/main" val="27010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16016" y="836712"/>
            <a:ext cx="3300984" cy="576064"/>
          </a:xfrm>
        </p:spPr>
        <p:txBody>
          <a:bodyPr/>
          <a:lstStyle/>
          <a:p>
            <a:pPr algn="ctr"/>
            <a:r>
              <a:rPr lang="sk-SK" dirty="0" smtClean="0"/>
              <a:t>Steroidy</a:t>
            </a:r>
            <a:endParaRPr lang="sk-SK" dirty="0"/>
          </a:p>
        </p:txBody>
      </p:sp>
      <p:sp>
        <p:nvSpPr>
          <p:cNvPr id="3" name="Zástupný symbol obsahu 2"/>
          <p:cNvSpPr>
            <a:spLocks noGrp="1"/>
          </p:cNvSpPr>
          <p:nvPr>
            <p:ph type="body" sz="half" idx="2"/>
          </p:nvPr>
        </p:nvSpPr>
        <p:spPr>
          <a:xfrm>
            <a:off x="4734630" y="1412776"/>
            <a:ext cx="3300573" cy="4464496"/>
          </a:xfrm>
        </p:spPr>
        <p:txBody>
          <a:bodyPr>
            <a:noAutofit/>
          </a:bodyPr>
          <a:lstStyle/>
          <a:p>
            <a:r>
              <a:rPr lang="sk-SK" sz="1500" dirty="0" smtClean="0"/>
              <a:t>Ide </a:t>
            </a:r>
            <a:r>
              <a:rPr lang="sk-SK" sz="1500" dirty="0"/>
              <a:t>o mužské pohlavné hormóny alebo im podobné látky, používané hlavne "športovcami" ako doping. </a:t>
            </a:r>
          </a:p>
          <a:p>
            <a:r>
              <a:rPr lang="sk-SK" sz="1500" dirty="0" smtClean="0"/>
              <a:t>Steroidy </a:t>
            </a:r>
            <a:r>
              <a:rPr lang="sk-SK" sz="1500" dirty="0"/>
              <a:t>okrem etickej stránky ich nepatričnosti v športe majú aj značné negatívne zdravotné dôsledky, čo zjavne vyniká pri ich podávaní mládeži, najmä v pubertálnom a predpubertálnom veku. </a:t>
            </a:r>
            <a:endParaRPr lang="sk-SK" sz="1500" dirty="0" smtClean="0"/>
          </a:p>
          <a:p>
            <a:r>
              <a:rPr lang="sk-SK" sz="1500" dirty="0" smtClean="0"/>
              <a:t>Nielenže </a:t>
            </a:r>
            <a:r>
              <a:rPr lang="sk-SK" sz="1500" dirty="0"/>
              <a:t>steroidy majú tak ako fyziologický, tak aj psychologický vplyv na výkon. Bolo získané mnoho dát o fyziologických účinkoch anabolických androgénnych steroidov </a:t>
            </a:r>
            <a:r>
              <a:rPr lang="sk-SK" sz="1500" dirty="0" smtClean="0"/>
              <a:t>najmä </a:t>
            </a:r>
            <a:r>
              <a:rPr lang="sk-SK" sz="1500" dirty="0"/>
              <a:t>na vytrvalosť, silu a objem svalov.</a:t>
            </a:r>
            <a:r>
              <a:rPr lang="sk-SK" sz="1500" dirty="0"/>
              <a:t> </a:t>
            </a:r>
            <a:endParaRPr lang="sk-SK" sz="1500" dirty="0" smtClean="0"/>
          </a:p>
        </p:txBody>
      </p:sp>
      <p:pic>
        <p:nvPicPr>
          <p:cNvPr id="2050" name="Picture 2" descr="http://www.thepumpingstation.com/steroid.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6967" r="26967"/>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89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043492" y="1052736"/>
            <a:ext cx="6777317" cy="5112568"/>
          </a:xfrm>
        </p:spPr>
        <p:txBody>
          <a:bodyPr>
            <a:noAutofit/>
          </a:bodyPr>
          <a:lstStyle/>
          <a:p>
            <a:r>
              <a:rPr lang="sk-SK" sz="1800" dirty="0"/>
              <a:t>Experti sa zhodujú v tom, že steroidy nemajú priamy vplyv na vytrvalosť, ale pokiaľ ide o silu a objem svalov, ich názory sa </a:t>
            </a:r>
            <a:r>
              <a:rPr lang="sk-SK" sz="1800" dirty="0" smtClean="0"/>
              <a:t>niekedy </a:t>
            </a:r>
            <a:r>
              <a:rPr lang="sk-SK" sz="1800" dirty="0"/>
              <a:t>rozchádzajú</a:t>
            </a:r>
            <a:r>
              <a:rPr lang="sk-SK" sz="1800" dirty="0" smtClean="0"/>
              <a:t>.</a:t>
            </a:r>
          </a:p>
          <a:p>
            <a:r>
              <a:rPr lang="sk-SK" sz="1800" dirty="0"/>
              <a:t>Podľa odborníkov je hlavným faktorom, negatívne ovplyvňujúcim účinok steroidov, skutočnosť, že organizmus kompenzuje akékoľvek užívanie anabolických androgénnych steroidov potlačením vlastnej produkcie testosterónu. Samozrejme zlepšenie silových parametrov nastane, pokiaľ športovec podstupuje behom užívania steroidov intenzívny silový tréning a konzumuje stravu bohatú na bielkoviny</a:t>
            </a:r>
            <a:r>
              <a:rPr lang="sk-SK" sz="1800" dirty="0" smtClean="0"/>
              <a:t>.</a:t>
            </a:r>
          </a:p>
          <a:p>
            <a:r>
              <a:rPr lang="sk-SK" sz="1800" dirty="0"/>
              <a:t>Športovec užívajúci steroidy už dopredu očakáva výrazné zlepšenie najmä silových parametrov svojej výkonnosti a nárastu svalového objemu a ďalej, že bude schopný ďalej a intenzívne trénovať. Následné zvýšenie výkonnosti sa potom pričíta skôr účinku anabolík ako svojej vlastnej snaživosti.</a:t>
            </a:r>
            <a:br>
              <a:rPr lang="sk-SK" sz="1800" dirty="0"/>
            </a:br>
            <a:r>
              <a:rPr lang="sk-SK" sz="1800" dirty="0"/>
              <a:t/>
            </a:r>
            <a:br>
              <a:rPr lang="sk-SK" sz="1800" dirty="0"/>
            </a:br>
            <a:endParaRPr lang="sk-SK" sz="1800" dirty="0"/>
          </a:p>
        </p:txBody>
      </p:sp>
    </p:spTree>
    <p:extLst>
      <p:ext uri="{BB962C8B-B14F-4D97-AF65-F5344CB8AC3E}">
        <p14:creationId xmlns:p14="http://schemas.microsoft.com/office/powerpoint/2010/main" val="66982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88024" y="836712"/>
            <a:ext cx="3300984" cy="792088"/>
          </a:xfrm>
        </p:spPr>
        <p:txBody>
          <a:bodyPr/>
          <a:lstStyle/>
          <a:p>
            <a:pPr algn="ctr"/>
            <a:r>
              <a:rPr lang="sk-SK" dirty="0" smtClean="0"/>
              <a:t>Anaboliká</a:t>
            </a:r>
            <a:endParaRPr lang="sk-SK" dirty="0"/>
          </a:p>
        </p:txBody>
      </p:sp>
      <p:sp>
        <p:nvSpPr>
          <p:cNvPr id="3" name="Zástupný symbol obsahu 2"/>
          <p:cNvSpPr>
            <a:spLocks noGrp="1"/>
          </p:cNvSpPr>
          <p:nvPr>
            <p:ph type="body" sz="half" idx="2"/>
          </p:nvPr>
        </p:nvSpPr>
        <p:spPr>
          <a:xfrm>
            <a:off x="4734630" y="1772816"/>
            <a:ext cx="3300573" cy="3879833"/>
          </a:xfrm>
        </p:spPr>
        <p:txBody>
          <a:bodyPr>
            <a:normAutofit fontScale="85000" lnSpcReduction="10000"/>
          </a:bodyPr>
          <a:lstStyle/>
          <a:p>
            <a:r>
              <a:rPr lang="sk-SK" sz="2000" dirty="0"/>
              <a:t>V posledných dvadsiatych rokoch sú anabolické látky najzávažnejším problémom v boji proti dopingu</a:t>
            </a:r>
            <a:r>
              <a:rPr lang="sk-SK" sz="2000" dirty="0" smtClean="0"/>
              <a:t>.</a:t>
            </a:r>
          </a:p>
          <a:p>
            <a:endParaRPr lang="sk-SK" sz="2000" dirty="0" smtClean="0"/>
          </a:p>
          <a:p>
            <a:r>
              <a:rPr lang="sk-SK" sz="2000" dirty="0" smtClean="0"/>
              <a:t> </a:t>
            </a:r>
            <a:r>
              <a:rPr lang="sk-SK" sz="2000" dirty="0"/>
              <a:t>Anaboliká v miere užívajú neregistrovaní športovci v </a:t>
            </a:r>
            <a:r>
              <a:rPr lang="sk-SK" sz="2000" dirty="0" smtClean="0"/>
              <a:t>posilňovniach </a:t>
            </a:r>
            <a:r>
              <a:rPr lang="sk-SK" sz="2000" dirty="0"/>
              <a:t>a fitnescentrách. Sú to väčšinou chlapci vo veku 15 - 20 rokov a na čiernom trhu sa stávajú obeťami ziskuchtivých dealerov, podávajúcich preparáty často veľmi pochybného </a:t>
            </a:r>
            <a:r>
              <a:rPr lang="sk-SK" sz="2000" dirty="0" smtClean="0"/>
              <a:t>pôvodu.</a:t>
            </a:r>
            <a:endParaRPr lang="sk-SK" sz="2000" dirty="0"/>
          </a:p>
        </p:txBody>
      </p:sp>
      <p:pic>
        <p:nvPicPr>
          <p:cNvPr id="1026" name="Picture 2" descr="http://diepresse.com/images/uploads/0/2/e/434222/u_Symbolfoto_Doping.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31573" r="31573"/>
          <a:stretch>
            <a:fillRect/>
          </a:stretch>
        </p:blipFill>
        <p:spPr bwMode="auto">
          <a:xfrm>
            <a:off x="1004533" y="692696"/>
            <a:ext cx="3360298" cy="5469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0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043492" y="908720"/>
            <a:ext cx="6777317" cy="5184576"/>
          </a:xfrm>
        </p:spPr>
        <p:txBody>
          <a:bodyPr>
            <a:normAutofit/>
          </a:bodyPr>
          <a:lstStyle/>
          <a:p>
            <a:pPr marL="68580" indent="0">
              <a:buNone/>
            </a:pPr>
            <a:r>
              <a:rPr lang="sk-SK" dirty="0"/>
              <a:t>Obecne k zisteným základným dôvodom, pre ktoré sú niektorými jedincami zneužívané patrí</a:t>
            </a:r>
            <a:r>
              <a:rPr lang="sk-SK" dirty="0" smtClean="0"/>
              <a:t>:</a:t>
            </a:r>
          </a:p>
          <a:p>
            <a:r>
              <a:rPr lang="sk-SK" sz="2000" dirty="0"/>
              <a:t>predpokladaný nárast svalovej hmoty a redukcie tuku. Tieto účinky nie sú využívané iba športovcami vrcholovými, jedná sa väčšinou o mladú </a:t>
            </a:r>
            <a:r>
              <a:rPr lang="sk-SK" sz="2000" dirty="0" smtClean="0"/>
              <a:t>populáciu</a:t>
            </a:r>
          </a:p>
          <a:p>
            <a:r>
              <a:rPr lang="sk-SK" sz="2000" dirty="0"/>
              <a:t>predpokladaná narastajúca sila, hmotnosť, ale aj vytrvalosť so zvýšenou športovou </a:t>
            </a:r>
            <a:r>
              <a:rPr lang="sk-SK" sz="2000" dirty="0" smtClean="0"/>
              <a:t>výkonnosťou</a:t>
            </a:r>
          </a:p>
          <a:p>
            <a:r>
              <a:rPr lang="sk-SK" sz="2000" dirty="0" smtClean="0"/>
              <a:t>predpokladané </a:t>
            </a:r>
            <a:r>
              <a:rPr lang="sk-SK" sz="2000" dirty="0"/>
              <a:t>urýchlenie zotavenia najmä po zaťažení vytrvalostného </a:t>
            </a:r>
            <a:r>
              <a:rPr lang="sk-SK" sz="2000" dirty="0" smtClean="0"/>
              <a:t>charakteru</a:t>
            </a:r>
          </a:p>
          <a:p>
            <a:r>
              <a:rPr lang="sk-SK" sz="2000" dirty="0"/>
              <a:t>predpokladané zmeny správania s narastajúcou agresivitou, výhodné v športoch, kde dochádza ku kontaktu s protihráčom</a:t>
            </a:r>
            <a:br>
              <a:rPr lang="sk-SK" sz="2000" dirty="0"/>
            </a:br>
            <a:endParaRPr lang="sk-SK" sz="2000" dirty="0"/>
          </a:p>
        </p:txBody>
      </p:sp>
    </p:spTree>
    <p:extLst>
      <p:ext uri="{BB962C8B-B14F-4D97-AF65-F5344CB8AC3E}">
        <p14:creationId xmlns:p14="http://schemas.microsoft.com/office/powerpoint/2010/main" val="302509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6"/>
          <p:cNvSpPr>
            <a:spLocks noGrp="1"/>
          </p:cNvSpPr>
          <p:nvPr>
            <p:ph type="body" sz="half" idx="2"/>
          </p:nvPr>
        </p:nvSpPr>
        <p:spPr>
          <a:xfrm>
            <a:off x="4734630" y="1052736"/>
            <a:ext cx="3300573" cy="4599913"/>
          </a:xfrm>
        </p:spPr>
        <p:txBody>
          <a:bodyPr>
            <a:noAutofit/>
          </a:bodyPr>
          <a:lstStyle/>
          <a:p>
            <a:r>
              <a:rPr lang="sk-SK" sz="1400" dirty="0"/>
              <a:t>Anabolické látky sú rozdelené na androgénne anabolické látky (AAS) a iné anabolické látky. Zodpovednosť semenníkov za rozvoj samčích pohlavných znakov a sily je ľudstvu už dávno známa. Po izolácii hormónu testosterónu zo semenníkov skoro nasledovala syntéza jeho derivátov. Ich obľuba medzi športovcami neustáva, je tlmená dôslednejšou dopingovou kontrolou aj v </a:t>
            </a:r>
            <a:r>
              <a:rPr lang="sk-SK" sz="1400" dirty="0" smtClean="0"/>
              <a:t>mimo súťažnom </a:t>
            </a:r>
            <a:r>
              <a:rPr lang="sk-SK" sz="1400" dirty="0"/>
              <a:t>období. Po zavedení testov na anabolické steroidy sa prišlo na to, že po vysadení aplikácie steroidov určitú dobu pred významnou súťažou sa možnosť odhalenia tohto dopingu minimalizuje, iba výkonnosť zvýšená touto metódou sa oproti úplne anabolickému tréningu čiastočne znižuje</a:t>
            </a:r>
            <a:r>
              <a:rPr lang="sk-SK" sz="1400" dirty="0" smtClean="0"/>
              <a:t>.</a:t>
            </a:r>
          </a:p>
          <a:p>
            <a:pPr marL="68580" indent="0">
              <a:buNone/>
            </a:pPr>
            <a:r>
              <a:rPr lang="sk-SK" sz="1400" dirty="0"/>
              <a:t/>
            </a:r>
            <a:br>
              <a:rPr lang="sk-SK" sz="1400" dirty="0"/>
            </a:br>
            <a:endParaRPr lang="sk-SK" sz="1400" dirty="0"/>
          </a:p>
        </p:txBody>
      </p:sp>
      <p:pic>
        <p:nvPicPr>
          <p:cNvPr id="15" name="Picture 2" descr="http://medicina.ronnie.cz/img/data/clanky/normal/4816_1.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17062" r="1706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6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type="body" sz="half" idx="2"/>
          </p:nvPr>
        </p:nvSpPr>
        <p:spPr>
          <a:xfrm>
            <a:off x="4733925" y="981075"/>
            <a:ext cx="3302000" cy="4824189"/>
          </a:xfrm>
        </p:spPr>
        <p:txBody>
          <a:bodyPr>
            <a:normAutofit/>
          </a:bodyPr>
          <a:lstStyle/>
          <a:p>
            <a:r>
              <a:rPr lang="sk-SK" sz="1400" dirty="0"/>
              <a:t>AAS sú rozšírené v rôznej miere vo väčšine športových odvetví, niektoré ojedinelé nálezy boli urobené aj v športových disciplínach, kde ich nemožno bežne očakávať, napr. v maratóne. Ďalšou kuriozitou bol nález nadrolónu v pozemnom hokeji, teda v relatívne amatérskych kruhoch. Je mnoho trénerov a funkcionárov, pre ktorých sú steroidy jedným z najúčinnejších tréningových prostriedkov a pri značných skúsenostiach s vplyvom týchto preparátov na vlastnú osobu aj na svojich zverencov v dávnej minulosti sa nemôžu so zakázanými látkami rozlúčiť a svoju vynaliezavosť radšej uplatniť pri tvorbe nových tréningových metód.</a:t>
            </a:r>
            <a:endParaRPr lang="sk-SK" sz="1400" dirty="0"/>
          </a:p>
        </p:txBody>
      </p:sp>
      <p:pic>
        <p:nvPicPr>
          <p:cNvPr id="4098" name="Picture 2" descr="http://galilei2d.altervista.org/wordpress/wp-content/uploads/2009/04/doping.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3113" r="311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214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366</TotalTime>
  <Words>655</Words>
  <Application>Microsoft Office PowerPoint</Application>
  <PresentationFormat>Prezentácia na obrazovke (4:3)</PresentationFormat>
  <Paragraphs>56</Paragraphs>
  <Slides>11</Slides>
  <Notes>11</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Austin</vt:lpstr>
      <vt:lpstr>Doping, steroidy, anaboliká </vt:lpstr>
      <vt:lpstr>Doping</vt:lpstr>
      <vt:lpstr>Prezentácia programu PowerPoint</vt:lpstr>
      <vt:lpstr>Steroidy</vt:lpstr>
      <vt:lpstr>Prezentácia programu PowerPoint</vt:lpstr>
      <vt:lpstr>Anaboliká</vt:lpstr>
      <vt:lpstr>Prezentácia programu PowerPoint</vt:lpstr>
      <vt:lpstr>Prezentácia programu PowerPoint</vt:lpstr>
      <vt:lpstr>Prezentácia programu PowerPoint</vt:lpstr>
      <vt:lpstr>Dopingoví hriešnici</vt:lpstr>
      <vt:lpstr>Použitá literatúra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 steroidy a anaboliká</dc:title>
  <dc:creator>Jaro</dc:creator>
  <cp:lastModifiedBy>Jaro</cp:lastModifiedBy>
  <cp:revision>31</cp:revision>
  <dcterms:created xsi:type="dcterms:W3CDTF">2011-05-29T17:29:11Z</dcterms:created>
  <dcterms:modified xsi:type="dcterms:W3CDTF">2011-06-05T18:10:43Z</dcterms:modified>
</cp:coreProperties>
</file>